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8" r:id="rId4"/>
    <p:sldId id="257" r:id="rId5"/>
    <p:sldId id="259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8FBF5D-FE37-4A69-8C54-FD72CA8E3CB0}" v="18" dt="2024-02-25T15:13:01.7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59" d="100"/>
          <a:sy n="59" d="100"/>
        </p:scale>
        <p:origin x="5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microsoft.com/office/2015/10/relationships/revisionInfo" Target="revisionInfo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3540F0-FC71-D1E1-8DAD-FABDDB1A4B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84D2A5F-42B4-BFCD-FAFE-C1B0354DB6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78A0330-CBAD-D653-65FB-94E3A2B57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7640-D414-429F-857F-FD72A7B00570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6E8A20-9C71-D108-59A4-55EA97FCF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401A4C4-4B13-8AC2-F0D8-DB23AC56A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4032-09BB-431F-96F2-D7606D76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173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43E3B1-CCB4-B6F7-40EF-C77F8B582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0C0A13F-F9B2-F653-D8D3-753F60E06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75A2F9-046B-3F5A-82B1-0EC97770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7640-D414-429F-857F-FD72A7B00570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5D6310-F602-10BD-1A77-5BAB1CED2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C7072B-661E-0C23-B710-B094009C2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4032-09BB-431F-96F2-D7606D76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426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7BE109F-8B9D-A3B0-3694-9F2B2CA917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84772DE-786A-DBFA-4105-8CFA4C576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57B8ED1-E373-1253-2B29-CD9D3EE82B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7640-D414-429F-857F-FD72A7B00570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DF78A7-5D41-C6D3-E71C-B756ADB88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FF303F-B42E-9C71-F207-D82CDF27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4032-09BB-431F-96F2-D7606D76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888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FA3669-9A59-5C6B-8875-D2231CBD6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EECB7A-5BCC-7E2B-26B5-140B81A06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196CDE-3948-52ED-6FCD-393F5C530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7640-D414-429F-857F-FD72A7B00570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AA31DD7-6285-43F2-7097-7D6F0E53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02D478-E967-A921-0281-F560F55F0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4032-09BB-431F-96F2-D7606D76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427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3D9872-A280-0BD3-D0B1-5982AF7C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FF9268-F037-AA00-1733-C26EF9696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B45553-3045-A248-58F9-AF8AEFCD0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7640-D414-429F-857F-FD72A7B00570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550E8B-A9CE-8B1A-3896-7B39D7D00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8623F5-6F1E-D4ED-242B-B9E9AC221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4032-09BB-431F-96F2-D7606D76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4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DDF9F2-004D-3639-8CA6-7D6EEB29D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960DD4-1208-6BF6-6B22-2D97644C15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C3FAEC-9C3C-C11B-F163-03AE19C28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D88539C-B469-BB53-5141-AF71BCF7B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7640-D414-429F-857F-FD72A7B00570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C1EAB8-BB64-E7D4-2C4F-04D5CA8FB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07167A0-DD66-3C57-6F78-FBA9A36AF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4032-09BB-431F-96F2-D7606D76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939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274489F-174F-6E7A-67C2-289EA81EC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EA6B16-2D58-D8D3-A58C-CFB47C1F0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1B81B6F-4D62-918A-5438-68C6994CD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2DA9B61-92C1-ECE2-EF6C-166E30A174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C7351A8-B32F-C27E-F404-BE91CDD407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52C815C-5A6A-5D12-2A09-5F219F55F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7640-D414-429F-857F-FD72A7B00570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B5F0F8D-7099-1C56-C84B-89D67BE0C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317991A-9A6E-7624-5DB8-28503A218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4032-09BB-431F-96F2-D7606D76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5304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02BD72-60D6-3A9D-8A05-110D72190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CAEAE0C-3ABF-C9F5-E692-35C732CD1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7640-D414-429F-857F-FD72A7B00570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A37D787-B3C3-5DCF-EB12-03746FE97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8012B97-ADF6-1E6F-DF86-0F065E7C2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4032-09BB-431F-96F2-D7606D76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568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8376271-8D12-F3AB-FB63-120F439F5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7640-D414-429F-857F-FD72A7B00570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EF9F6D-D508-CE38-BBA3-3F2C0D54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BFD1091-21D8-54BD-ADFF-C8A9A349E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4032-09BB-431F-96F2-D7606D76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150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D2393B-9EED-E1FE-3DB1-DBA1A2D6E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9827D4-7170-CB68-BF82-3099E2E85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CA11832-641C-991D-2D7A-19F621F7BC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1E3C472-5DD2-6DEF-5137-AC3BE2931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7640-D414-429F-857F-FD72A7B00570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2DE852-4773-AD7B-D7AF-4A5E1FE99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DA5BC6A-8035-62BC-AF30-E758E0C8A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4032-09BB-431F-96F2-D7606D76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777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D76FE6-DBFC-2106-A91F-34F1877AC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9842C1C-AA16-B83B-773C-1876A34CA3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A8F1780-8711-821B-6843-170A2AE80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A35BBB1-2375-5556-A13E-40AC3E7F1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B87640-D414-429F-857F-FD72A7B00570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57AA09-B171-A5C8-8FC0-401F4A3C4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E661788-A53B-03A3-5159-0C90969F2E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B4032-09BB-431F-96F2-D7606D76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5277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1587A0E-A2B7-D308-8222-89C916716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7D4F9B3-5A99-977A-8997-8B2C8E327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25206C-09DA-8809-29C4-469997E7F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B87640-D414-429F-857F-FD72A7B00570}" type="datetimeFigureOut">
              <a:rPr kumimoji="1" lang="ja-JP" altLang="en-US" smtClean="0"/>
              <a:t>2024/2/26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0483EC-2620-96A5-C81C-BD7530AF4E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52C621-C2CF-3712-F2E7-DB5760089D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B4032-09BB-431F-96F2-D7606D76CA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235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3AABF79-1DBD-C1BE-7A62-69F5562728C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3013" y="0"/>
            <a:ext cx="5751034" cy="685800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D9074C2-AAD5-53A8-4A58-F234989C92A4}"/>
              </a:ext>
            </a:extLst>
          </p:cNvPr>
          <p:cNvSpPr/>
          <p:nvPr/>
        </p:nvSpPr>
        <p:spPr>
          <a:xfrm>
            <a:off x="1315847" y="1758599"/>
            <a:ext cx="228600" cy="457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362A01F-CF27-4435-3B6C-A56C48B409C3}"/>
              </a:ext>
            </a:extLst>
          </p:cNvPr>
          <p:cNvSpPr/>
          <p:nvPr/>
        </p:nvSpPr>
        <p:spPr>
          <a:xfrm>
            <a:off x="728018" y="2558143"/>
            <a:ext cx="4093029" cy="381600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2B34193C-4133-1325-4FBB-9365A2F61EA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2211" r="42559"/>
          <a:stretch/>
        </p:blipFill>
        <p:spPr>
          <a:xfrm>
            <a:off x="761826" y="2558143"/>
            <a:ext cx="311967" cy="3846909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A4B191AD-3773-2FC7-EAFF-CAB65382D47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2211" r="42559"/>
          <a:stretch/>
        </p:blipFill>
        <p:spPr>
          <a:xfrm rot="5400000">
            <a:off x="7401341" y="2672037"/>
            <a:ext cx="311967" cy="3846909"/>
          </a:xfrm>
          <a:prstGeom prst="rect">
            <a:avLst/>
          </a:prstGeom>
        </p:spPr>
      </p:pic>
      <p:sp>
        <p:nvSpPr>
          <p:cNvPr id="12" name="円弧 11">
            <a:extLst>
              <a:ext uri="{FF2B5EF4-FFF2-40B4-BE49-F238E27FC236}">
                <a16:creationId xmlns:a16="http://schemas.microsoft.com/office/drawing/2014/main" id="{E6C3CB10-0189-F2EC-FDB7-CE91F139B237}"/>
              </a:ext>
            </a:extLst>
          </p:cNvPr>
          <p:cNvSpPr/>
          <p:nvPr/>
        </p:nvSpPr>
        <p:spPr>
          <a:xfrm>
            <a:off x="6381118" y="4138291"/>
            <a:ext cx="3086961" cy="914400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弧 12">
            <a:extLst>
              <a:ext uri="{FF2B5EF4-FFF2-40B4-BE49-F238E27FC236}">
                <a16:creationId xmlns:a16="http://schemas.microsoft.com/office/drawing/2014/main" id="{B17439D4-D3E0-BF01-D7FB-4188285B9EFB}"/>
              </a:ext>
            </a:extLst>
          </p:cNvPr>
          <p:cNvSpPr/>
          <p:nvPr/>
        </p:nvSpPr>
        <p:spPr>
          <a:xfrm flipH="1">
            <a:off x="5645672" y="4112891"/>
            <a:ext cx="3086961" cy="914400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5ED41D8-EC6C-D673-92A7-B39F3A1D3C3D}"/>
              </a:ext>
            </a:extLst>
          </p:cNvPr>
          <p:cNvSpPr txBox="1"/>
          <p:nvPr/>
        </p:nvSpPr>
        <p:spPr>
          <a:xfrm>
            <a:off x="7181648" y="3575908"/>
            <a:ext cx="812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１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74BA734-2C07-C824-5F0F-5DFB559DEB84}"/>
              </a:ext>
            </a:extLst>
          </p:cNvPr>
          <p:cNvSpPr txBox="1"/>
          <p:nvPr/>
        </p:nvSpPr>
        <p:spPr>
          <a:xfrm>
            <a:off x="5633870" y="235105"/>
            <a:ext cx="6410659" cy="304698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水そういっぱいに水を入れるのに、</a:t>
            </a:r>
            <a:endParaRPr lang="en-US" altLang="ja-JP" sz="3200" kern="100" dirty="0"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r>
              <a:rPr lang="en-US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A</a:t>
            </a:r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のじゃ口を使うと</a:t>
            </a:r>
            <a:r>
              <a:rPr lang="en-US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10</a:t>
            </a:r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分、</a:t>
            </a:r>
            <a:endParaRPr lang="en-US" altLang="ja-JP" sz="3200" kern="100" dirty="0"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r>
              <a:rPr lang="en-US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B</a:t>
            </a:r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のじゃ口を使うと</a:t>
            </a:r>
            <a:r>
              <a:rPr lang="en-US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15</a:t>
            </a:r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分</a:t>
            </a:r>
            <a:endParaRPr lang="en-US" altLang="ja-JP" sz="3200" kern="100" dirty="0"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かかります。両方をいっしょに</a:t>
            </a:r>
            <a:endParaRPr lang="en-US" altLang="ja-JP" sz="3200" kern="100" dirty="0"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使うと、何分でいっぱいになりますか。</a:t>
            </a:r>
            <a:endParaRPr kumimoji="1" lang="ja-JP" altLang="en-US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39F1C18-1BAE-A4AF-85C2-D0B4975E2993}"/>
              </a:ext>
            </a:extLst>
          </p:cNvPr>
          <p:cNvSpPr txBox="1"/>
          <p:nvPr/>
        </p:nvSpPr>
        <p:spPr>
          <a:xfrm>
            <a:off x="5283200" y="3429000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Ａ</a:t>
            </a: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2EF0B587-0373-462B-5E38-DE4A40981770}"/>
              </a:ext>
            </a:extLst>
          </p:cNvPr>
          <p:cNvSpPr/>
          <p:nvPr/>
        </p:nvSpPr>
        <p:spPr>
          <a:xfrm>
            <a:off x="9624060" y="3457365"/>
            <a:ext cx="2420469" cy="1446105"/>
          </a:xfrm>
          <a:prstGeom prst="roundRect">
            <a:avLst>
              <a:gd name="adj" fmla="val 9553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めあて</a:t>
            </a:r>
            <a:endParaRPr lang="en-US" altLang="ja-JP" sz="2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線分図にかいて、問題を整理して考えよう。</a:t>
            </a:r>
            <a:endParaRPr kumimoji="1" lang="en-US" altLang="ja-JP" sz="2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E615E31-233B-E46D-8343-EFB386367ABA}"/>
              </a:ext>
            </a:extLst>
          </p:cNvPr>
          <p:cNvSpPr txBox="1"/>
          <p:nvPr/>
        </p:nvSpPr>
        <p:spPr>
          <a:xfrm>
            <a:off x="0" y="6629400"/>
            <a:ext cx="5219700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900">
                <a:latin typeface="UD デジタル 教科書体 NP-B"/>
                <a:ea typeface="UD デジタル 教科書体 NP-B"/>
              </a:rPr>
              <a:t>出展元 </a:t>
            </a:r>
            <a:r>
              <a:rPr lang="ja-JP" altLang="en-US" sz="900" kern="100" spc="-70">
                <a:latin typeface="UD デジタル 教科書体 NP-B"/>
                <a:ea typeface="UD デジタル 教科書体 NP-B"/>
              </a:rPr>
              <a:t>わくわく算数</a:t>
            </a:r>
            <a:r>
              <a:rPr lang="en-US" altLang="ja-JP" sz="900" kern="100" spc="-70" dirty="0">
                <a:latin typeface="UD デジタル 教科書体 NP-B"/>
                <a:ea typeface="ＭＳ 明朝"/>
              </a:rPr>
              <a:t>6 (620)(</a:t>
            </a:r>
            <a:r>
              <a:rPr lang="ja-JP" altLang="en-US" sz="900" kern="100" spc="-70">
                <a:latin typeface="UD デジタル 教科書体 NP-B"/>
                <a:ea typeface="UD デジタル 教科書体 NP-B"/>
              </a:rPr>
              <a:t>啓林館</a:t>
            </a:r>
            <a:r>
              <a:rPr lang="en-US" altLang="ja-JP" sz="900" kern="100" spc="-70" dirty="0">
                <a:latin typeface="UD デジタル 教科書体 NP-B"/>
                <a:ea typeface="ＭＳ 明朝"/>
              </a:rPr>
              <a:t>)</a:t>
            </a:r>
            <a:r>
              <a:rPr lang="en-US" altLang="ja-JP" sz="900" dirty="0">
                <a:latin typeface="UD デジタル 教科書体 NP-B"/>
                <a:ea typeface="游ゴシック"/>
              </a:rPr>
              <a:t> </a:t>
            </a:r>
            <a:endParaRPr lang="en-US" altLang="ja-JP" sz="900">
              <a:latin typeface="UD デジタル 教科書体 NP-B"/>
              <a:ea typeface="ＭＳ 明朝"/>
            </a:endParaRPr>
          </a:p>
        </p:txBody>
      </p:sp>
    </p:spTree>
    <p:extLst>
      <p:ext uri="{BB962C8B-B14F-4D97-AF65-F5344CB8AC3E}">
        <p14:creationId xmlns:p14="http://schemas.microsoft.com/office/powerpoint/2010/main" val="231696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-2.22222E-6 L 0.27188 -2.22222E-6 C 0.39362 -2.22222E-6 0.54414 0.00394 0.54414 0.00787 L 0.54414 0.0169 " pathEditMode="relative" rAng="0" ptsTypes="AAAA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01" y="833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" grpId="0" animBg="1"/>
      <p:bldP spid="12" grpId="0" animBg="1"/>
      <p:bldP spid="13" grpId="0" animBg="1"/>
      <p:bldP spid="14" grpId="0"/>
      <p:bldP spid="16" grpId="0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3AABF79-1DBD-C1BE-7A62-69F5562728C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83" y="0"/>
            <a:ext cx="5751034" cy="685800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D9074C2-AAD5-53A8-4A58-F234989C92A4}"/>
              </a:ext>
            </a:extLst>
          </p:cNvPr>
          <p:cNvSpPr/>
          <p:nvPr/>
        </p:nvSpPr>
        <p:spPr>
          <a:xfrm>
            <a:off x="4069440" y="1758599"/>
            <a:ext cx="228600" cy="457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362A01F-CF27-4435-3B6C-A56C48B409C3}"/>
              </a:ext>
            </a:extLst>
          </p:cNvPr>
          <p:cNvSpPr/>
          <p:nvPr/>
        </p:nvSpPr>
        <p:spPr>
          <a:xfrm>
            <a:off x="738414" y="2558143"/>
            <a:ext cx="4093029" cy="3816000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BE5251A-6F3F-E43F-E9F1-4C799688651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2211" r="42559"/>
          <a:stretch/>
        </p:blipFill>
        <p:spPr>
          <a:xfrm rot="5400000">
            <a:off x="7401341" y="2672037"/>
            <a:ext cx="311967" cy="3846909"/>
          </a:xfrm>
          <a:prstGeom prst="rect">
            <a:avLst/>
          </a:prstGeom>
        </p:spPr>
      </p:pic>
      <p:sp>
        <p:nvSpPr>
          <p:cNvPr id="3" name="円弧 2">
            <a:extLst>
              <a:ext uri="{FF2B5EF4-FFF2-40B4-BE49-F238E27FC236}">
                <a16:creationId xmlns:a16="http://schemas.microsoft.com/office/drawing/2014/main" id="{500F1CFB-280D-4096-E134-25F51340F290}"/>
              </a:ext>
            </a:extLst>
          </p:cNvPr>
          <p:cNvSpPr/>
          <p:nvPr/>
        </p:nvSpPr>
        <p:spPr>
          <a:xfrm>
            <a:off x="6381118" y="4138291"/>
            <a:ext cx="3086961" cy="914400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円弧 3">
            <a:extLst>
              <a:ext uri="{FF2B5EF4-FFF2-40B4-BE49-F238E27FC236}">
                <a16:creationId xmlns:a16="http://schemas.microsoft.com/office/drawing/2014/main" id="{CAA62F48-2293-58C4-FD2A-4228102995D9}"/>
              </a:ext>
            </a:extLst>
          </p:cNvPr>
          <p:cNvSpPr/>
          <p:nvPr/>
        </p:nvSpPr>
        <p:spPr>
          <a:xfrm flipH="1">
            <a:off x="5645672" y="4112891"/>
            <a:ext cx="3086961" cy="914400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BC9CEE-483F-4AFB-F655-295D6C3BC581}"/>
              </a:ext>
            </a:extLst>
          </p:cNvPr>
          <p:cNvSpPr txBox="1"/>
          <p:nvPr/>
        </p:nvSpPr>
        <p:spPr>
          <a:xfrm>
            <a:off x="7181648" y="3575908"/>
            <a:ext cx="812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１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3AD3921-0B4B-1FED-5A0B-90C63D461524}"/>
              </a:ext>
            </a:extLst>
          </p:cNvPr>
          <p:cNvSpPr txBox="1"/>
          <p:nvPr/>
        </p:nvSpPr>
        <p:spPr>
          <a:xfrm>
            <a:off x="5633870" y="235105"/>
            <a:ext cx="6410659" cy="304698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水そういっぱいに水を入れるのに、</a:t>
            </a:r>
            <a:endParaRPr lang="en-US" altLang="ja-JP" sz="3200" kern="100" dirty="0"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r>
              <a:rPr lang="en-US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A</a:t>
            </a:r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のじゃ口を使うと</a:t>
            </a:r>
            <a:r>
              <a:rPr lang="en-US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10</a:t>
            </a:r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分、</a:t>
            </a:r>
            <a:endParaRPr lang="en-US" altLang="ja-JP" sz="3200" kern="100" dirty="0"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r>
              <a:rPr lang="en-US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B</a:t>
            </a:r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のじゃ口を使うと</a:t>
            </a:r>
            <a:r>
              <a:rPr lang="en-US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15</a:t>
            </a:r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分</a:t>
            </a:r>
            <a:endParaRPr lang="en-US" altLang="ja-JP" sz="3200" kern="100" dirty="0"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かかります。両方をいっしょに</a:t>
            </a:r>
            <a:endParaRPr lang="en-US" altLang="ja-JP" sz="3200" kern="100" dirty="0"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使うと、何分でいっぱいになりますか。</a:t>
            </a:r>
            <a:endParaRPr kumimoji="1" lang="ja-JP" altLang="en-US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D90AB99-6F22-6B66-F948-DF3706F25E7F}"/>
              </a:ext>
            </a:extLst>
          </p:cNvPr>
          <p:cNvSpPr txBox="1"/>
          <p:nvPr/>
        </p:nvSpPr>
        <p:spPr>
          <a:xfrm>
            <a:off x="5283200" y="3429000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Ａ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EB7A01DF-9CE8-8855-C501-79A7C9C01AB0}"/>
              </a:ext>
            </a:extLst>
          </p:cNvPr>
          <p:cNvPicPr>
            <a:picLocks/>
          </p:cNvPicPr>
          <p:nvPr/>
        </p:nvPicPr>
        <p:blipFill rotWithShape="1">
          <a:blip r:embed="rId5"/>
          <a:srcRect l="4907" r="9735"/>
          <a:stretch/>
        </p:blipFill>
        <p:spPr>
          <a:xfrm>
            <a:off x="738414" y="2540604"/>
            <a:ext cx="426721" cy="3888000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F89B4890-9E0F-6582-8FA3-09B823907935}"/>
              </a:ext>
            </a:extLst>
          </p:cNvPr>
          <p:cNvPicPr>
            <a:picLocks/>
          </p:cNvPicPr>
          <p:nvPr/>
        </p:nvPicPr>
        <p:blipFill rotWithShape="1">
          <a:blip r:embed="rId5"/>
          <a:srcRect l="4907" r="9735"/>
          <a:stretch/>
        </p:blipFill>
        <p:spPr>
          <a:xfrm rot="5400000">
            <a:off x="7338779" y="3600445"/>
            <a:ext cx="432000" cy="3852000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AD081FC-2380-AF92-BD2D-E4C43B967B58}"/>
              </a:ext>
            </a:extLst>
          </p:cNvPr>
          <p:cNvSpPr txBox="1"/>
          <p:nvPr/>
        </p:nvSpPr>
        <p:spPr>
          <a:xfrm>
            <a:off x="5283199" y="4624508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Ｂ</a:t>
            </a:r>
            <a:endParaRPr kumimoji="1" lang="ja-JP" altLang="en-US" sz="44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67ACFEEA-2DAC-76C2-470C-320624B0C7D1}"/>
              </a:ext>
            </a:extLst>
          </p:cNvPr>
          <p:cNvSpPr/>
          <p:nvPr/>
        </p:nvSpPr>
        <p:spPr>
          <a:xfrm>
            <a:off x="9624060" y="3457365"/>
            <a:ext cx="2420469" cy="1446105"/>
          </a:xfrm>
          <a:prstGeom prst="roundRect">
            <a:avLst>
              <a:gd name="adj" fmla="val 9553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めあて</a:t>
            </a:r>
            <a:endParaRPr lang="en-US" altLang="ja-JP" sz="2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線分図にかいて、問題を整理して考えよう。</a:t>
            </a:r>
            <a:endParaRPr kumimoji="1" lang="en-US" altLang="ja-JP" sz="2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955D4C7-FFC5-6282-D457-5CAE7833B4F4}"/>
              </a:ext>
            </a:extLst>
          </p:cNvPr>
          <p:cNvSpPr txBox="1"/>
          <p:nvPr/>
        </p:nvSpPr>
        <p:spPr>
          <a:xfrm>
            <a:off x="0" y="6629400"/>
            <a:ext cx="5219700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900">
                <a:latin typeface="UD デジタル 教科書体 NP-B"/>
                <a:ea typeface="UD デジタル 教科書体 NP-B"/>
              </a:rPr>
              <a:t>出展元 </a:t>
            </a:r>
            <a:r>
              <a:rPr lang="ja-JP" altLang="en-US" sz="900" kern="100" spc="-70">
                <a:latin typeface="UD デジタル 教科書体 NP-B"/>
                <a:ea typeface="UD デジタル 教科書体 NP-B"/>
              </a:rPr>
              <a:t>わくわく算数</a:t>
            </a:r>
            <a:r>
              <a:rPr lang="en-US" altLang="ja-JP" sz="900" kern="100" spc="-70" dirty="0">
                <a:latin typeface="UD デジタル 教科書体 NP-B"/>
                <a:ea typeface="ＭＳ 明朝"/>
              </a:rPr>
              <a:t>6 (620)(</a:t>
            </a:r>
            <a:r>
              <a:rPr lang="ja-JP" altLang="en-US" sz="900" kern="100" spc="-70">
                <a:latin typeface="UD デジタル 教科書体 NP-B"/>
                <a:ea typeface="UD デジタル 教科書体 NP-B"/>
              </a:rPr>
              <a:t>啓林館</a:t>
            </a:r>
            <a:r>
              <a:rPr lang="en-US" altLang="ja-JP" sz="900" kern="100" spc="-70" dirty="0">
                <a:latin typeface="UD デジタル 教科書体 NP-B"/>
                <a:ea typeface="ＭＳ 明朝"/>
              </a:rPr>
              <a:t>)</a:t>
            </a:r>
            <a:r>
              <a:rPr lang="en-US" altLang="ja-JP" sz="900" dirty="0">
                <a:latin typeface="UD デジタル 教科書体 NP-B"/>
                <a:ea typeface="游ゴシック"/>
              </a:rPr>
              <a:t> </a:t>
            </a:r>
            <a:endParaRPr lang="en-US" altLang="ja-JP" sz="900">
              <a:latin typeface="UD デジタル 教科書体 NP-B"/>
              <a:ea typeface="ＭＳ 明朝"/>
            </a:endParaRPr>
          </a:p>
        </p:txBody>
      </p:sp>
    </p:spTree>
    <p:extLst>
      <p:ext uri="{BB962C8B-B14F-4D97-AF65-F5344CB8AC3E}">
        <p14:creationId xmlns:p14="http://schemas.microsoft.com/office/powerpoint/2010/main" val="196166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0"/>
                            </p:stCondLst>
                            <p:childTnLst>
                              <p:par>
                                <p:cTn id="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4.81481E-6 L 0.27058 4.81481E-6 C 0.3918 4.81481E-6 0.54128 0.04143 0.54128 0.07523 L 0.54128 0.15069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57" y="7523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6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E3AABF79-1DBD-C1BE-7A62-69F5562728C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83" y="0"/>
            <a:ext cx="5751034" cy="6858000"/>
          </a:xfrm>
          <a:prstGeom prst="rect">
            <a:avLst/>
          </a:prstGeom>
        </p:spPr>
      </p:pic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D9074C2-AAD5-53A8-4A58-F234989C92A4}"/>
              </a:ext>
            </a:extLst>
          </p:cNvPr>
          <p:cNvSpPr/>
          <p:nvPr/>
        </p:nvSpPr>
        <p:spPr>
          <a:xfrm>
            <a:off x="4069440" y="1758599"/>
            <a:ext cx="228600" cy="457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8BE5251A-6F3F-E43F-E9F1-4C799688651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2211" r="42559"/>
          <a:stretch/>
        </p:blipFill>
        <p:spPr>
          <a:xfrm rot="5400000">
            <a:off x="7401341" y="2672037"/>
            <a:ext cx="311967" cy="3846909"/>
          </a:xfrm>
          <a:prstGeom prst="rect">
            <a:avLst/>
          </a:prstGeom>
        </p:spPr>
      </p:pic>
      <p:sp>
        <p:nvSpPr>
          <p:cNvPr id="3" name="円弧 2">
            <a:extLst>
              <a:ext uri="{FF2B5EF4-FFF2-40B4-BE49-F238E27FC236}">
                <a16:creationId xmlns:a16="http://schemas.microsoft.com/office/drawing/2014/main" id="{500F1CFB-280D-4096-E134-25F51340F290}"/>
              </a:ext>
            </a:extLst>
          </p:cNvPr>
          <p:cNvSpPr/>
          <p:nvPr/>
        </p:nvSpPr>
        <p:spPr>
          <a:xfrm>
            <a:off x="6381118" y="4138291"/>
            <a:ext cx="3086961" cy="914400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円弧 3">
            <a:extLst>
              <a:ext uri="{FF2B5EF4-FFF2-40B4-BE49-F238E27FC236}">
                <a16:creationId xmlns:a16="http://schemas.microsoft.com/office/drawing/2014/main" id="{CAA62F48-2293-58C4-FD2A-4228102995D9}"/>
              </a:ext>
            </a:extLst>
          </p:cNvPr>
          <p:cNvSpPr/>
          <p:nvPr/>
        </p:nvSpPr>
        <p:spPr>
          <a:xfrm flipH="1">
            <a:off x="5645672" y="4112891"/>
            <a:ext cx="3086961" cy="914400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7BC9CEE-483F-4AFB-F655-295D6C3BC581}"/>
              </a:ext>
            </a:extLst>
          </p:cNvPr>
          <p:cNvSpPr txBox="1"/>
          <p:nvPr/>
        </p:nvSpPr>
        <p:spPr>
          <a:xfrm>
            <a:off x="7181648" y="3575908"/>
            <a:ext cx="8123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１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3AD3921-0B4B-1FED-5A0B-90C63D461524}"/>
              </a:ext>
            </a:extLst>
          </p:cNvPr>
          <p:cNvSpPr txBox="1"/>
          <p:nvPr/>
        </p:nvSpPr>
        <p:spPr>
          <a:xfrm>
            <a:off x="5633870" y="235105"/>
            <a:ext cx="6410659" cy="304698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63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水そういっぱいに水を入れるのに、</a:t>
            </a:r>
            <a:endParaRPr lang="en-US" altLang="ja-JP" sz="3200" kern="100" dirty="0"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r>
              <a:rPr lang="en-US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A</a:t>
            </a:r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のじゃ口を使うと</a:t>
            </a:r>
            <a:r>
              <a:rPr lang="en-US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10</a:t>
            </a:r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分、</a:t>
            </a:r>
            <a:endParaRPr lang="en-US" altLang="ja-JP" sz="3200" kern="100" dirty="0"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r>
              <a:rPr lang="en-US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B</a:t>
            </a:r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のじゃ口を使うと</a:t>
            </a:r>
            <a:r>
              <a:rPr lang="en-US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15</a:t>
            </a:r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分</a:t>
            </a:r>
            <a:endParaRPr lang="en-US" altLang="ja-JP" sz="3200" kern="100" dirty="0"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かかります。両方をいっしょに</a:t>
            </a:r>
            <a:endParaRPr lang="en-US" altLang="ja-JP" sz="3200" kern="100" dirty="0">
              <a:effectLst/>
              <a:latin typeface="UD デジタル 教科書体 NP-B" panose="02020700000000000000" pitchFamily="18" charset="-128"/>
              <a:ea typeface="UD デジタル 教科書体 NP-B" panose="020207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ja-JP" sz="3200" kern="100" dirty="0">
                <a:effectLst/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  <a:cs typeface="Times New Roman" panose="02020603050405020304" pitchFamily="18" charset="0"/>
              </a:rPr>
              <a:t>使うと、何分でいっぱいになりますか。</a:t>
            </a:r>
            <a:endParaRPr kumimoji="1" lang="ja-JP" altLang="en-US" sz="32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D90AB99-6F22-6B66-F948-DF3706F25E7F}"/>
              </a:ext>
            </a:extLst>
          </p:cNvPr>
          <p:cNvSpPr txBox="1"/>
          <p:nvPr/>
        </p:nvSpPr>
        <p:spPr>
          <a:xfrm>
            <a:off x="5283200" y="3429000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Ａ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89B4890-9E0F-6582-8FA3-09B823907935}"/>
              </a:ext>
            </a:extLst>
          </p:cNvPr>
          <p:cNvPicPr>
            <a:picLocks/>
          </p:cNvPicPr>
          <p:nvPr/>
        </p:nvPicPr>
        <p:blipFill rotWithShape="1">
          <a:blip r:embed="rId5"/>
          <a:srcRect l="4907" r="9735"/>
          <a:stretch/>
        </p:blipFill>
        <p:spPr>
          <a:xfrm rot="5400000">
            <a:off x="7338779" y="3600445"/>
            <a:ext cx="432000" cy="3852000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AD081FC-2380-AF92-BD2D-E4C43B967B58}"/>
              </a:ext>
            </a:extLst>
          </p:cNvPr>
          <p:cNvSpPr txBox="1"/>
          <p:nvPr/>
        </p:nvSpPr>
        <p:spPr>
          <a:xfrm>
            <a:off x="5283199" y="4624508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Ｂ</a:t>
            </a:r>
            <a:endParaRPr kumimoji="1" lang="ja-JP" altLang="en-US" sz="44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1DCDA4D-3987-3FB6-6632-189F1C94F362}"/>
              </a:ext>
            </a:extLst>
          </p:cNvPr>
          <p:cNvSpPr/>
          <p:nvPr/>
        </p:nvSpPr>
        <p:spPr>
          <a:xfrm>
            <a:off x="1315847" y="1758599"/>
            <a:ext cx="228600" cy="457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362A01F-CF27-4435-3B6C-A56C48B409C3}"/>
              </a:ext>
            </a:extLst>
          </p:cNvPr>
          <p:cNvSpPr/>
          <p:nvPr/>
        </p:nvSpPr>
        <p:spPr>
          <a:xfrm>
            <a:off x="738414" y="2558143"/>
            <a:ext cx="4093029" cy="3816000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EB7A01DF-9CE8-8855-C501-79A7C9C01AB0}"/>
              </a:ext>
            </a:extLst>
          </p:cNvPr>
          <p:cNvPicPr>
            <a:picLocks/>
          </p:cNvPicPr>
          <p:nvPr/>
        </p:nvPicPr>
        <p:blipFill rotWithShape="1">
          <a:blip r:embed="rId5"/>
          <a:srcRect l="4907" r="9735"/>
          <a:stretch/>
        </p:blipFill>
        <p:spPr>
          <a:xfrm>
            <a:off x="738414" y="2540604"/>
            <a:ext cx="426721" cy="388800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3C9F4973-4F8D-83F4-7210-2990A067473C}"/>
              </a:ext>
            </a:extLst>
          </p:cNvPr>
          <p:cNvPicPr>
            <a:picLocks/>
          </p:cNvPicPr>
          <p:nvPr/>
        </p:nvPicPr>
        <p:blipFill rotWithShape="1">
          <a:blip r:embed="rId5"/>
          <a:srcRect l="4907" r="9735"/>
          <a:stretch/>
        </p:blipFill>
        <p:spPr>
          <a:xfrm rot="5400000">
            <a:off x="7326079" y="4591415"/>
            <a:ext cx="432000" cy="3852000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E9DBAC2-DE70-9A3D-44B0-E540301F2C63}"/>
              </a:ext>
            </a:extLst>
          </p:cNvPr>
          <p:cNvSpPr txBox="1"/>
          <p:nvPr/>
        </p:nvSpPr>
        <p:spPr>
          <a:xfrm>
            <a:off x="5273766" y="5658941"/>
            <a:ext cx="16756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Ａ</a:t>
            </a:r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と</a:t>
            </a:r>
            <a:r>
              <a:rPr lang="ja-JP" altLang="en-US" sz="4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Ｂ</a:t>
            </a:r>
            <a:endParaRPr kumimoji="1" lang="ja-JP" altLang="en-US" sz="44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20A40460-84AB-6D51-9F5C-835E4C012D87}"/>
              </a:ext>
            </a:extLst>
          </p:cNvPr>
          <p:cNvSpPr/>
          <p:nvPr/>
        </p:nvSpPr>
        <p:spPr>
          <a:xfrm>
            <a:off x="9624060" y="3457365"/>
            <a:ext cx="2420469" cy="1446105"/>
          </a:xfrm>
          <a:prstGeom prst="roundRect">
            <a:avLst>
              <a:gd name="adj" fmla="val 9553"/>
            </a:avLst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めあて</a:t>
            </a:r>
            <a:endParaRPr lang="en-US" altLang="ja-JP" sz="2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線分図にかいて、問題を整理して考えよう。</a:t>
            </a:r>
            <a:endParaRPr kumimoji="1" lang="en-US" altLang="ja-JP" sz="2000" dirty="0">
              <a:solidFill>
                <a:schemeClr val="tx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2671E4E-1208-C97D-73A3-70AF86DB981E}"/>
              </a:ext>
            </a:extLst>
          </p:cNvPr>
          <p:cNvSpPr txBox="1"/>
          <p:nvPr/>
        </p:nvSpPr>
        <p:spPr>
          <a:xfrm>
            <a:off x="0" y="6629400"/>
            <a:ext cx="5219700" cy="2308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ja-JP" altLang="en-US" sz="900">
                <a:latin typeface="UD デジタル 教科書体 NP-B"/>
                <a:ea typeface="UD デジタル 教科書体 NP-B"/>
              </a:rPr>
              <a:t>出展元 </a:t>
            </a:r>
            <a:r>
              <a:rPr lang="ja-JP" altLang="en-US" sz="900" kern="100" spc="-70">
                <a:latin typeface="UD デジタル 教科書体 NP-B"/>
                <a:ea typeface="UD デジタル 教科書体 NP-B"/>
              </a:rPr>
              <a:t>わくわく算数</a:t>
            </a:r>
            <a:r>
              <a:rPr lang="en-US" altLang="ja-JP" sz="900" kern="100" spc="-70" dirty="0">
                <a:latin typeface="UD デジタル 教科書体 NP-B"/>
                <a:ea typeface="ＭＳ 明朝"/>
              </a:rPr>
              <a:t>6 (620)(</a:t>
            </a:r>
            <a:r>
              <a:rPr lang="ja-JP" altLang="en-US" sz="900" kern="100" spc="-70">
                <a:latin typeface="UD デジタル 教科書体 NP-B"/>
                <a:ea typeface="UD デジタル 教科書体 NP-B"/>
              </a:rPr>
              <a:t>啓林館</a:t>
            </a:r>
            <a:r>
              <a:rPr lang="en-US" altLang="ja-JP" sz="900" kern="100" spc="-70" dirty="0">
                <a:latin typeface="UD デジタル 教科書体 NP-B"/>
                <a:ea typeface="ＭＳ 明朝"/>
              </a:rPr>
              <a:t>)</a:t>
            </a:r>
            <a:r>
              <a:rPr lang="en-US" altLang="ja-JP" sz="900" dirty="0">
                <a:latin typeface="UD デジタル 教科書体 NP-B"/>
                <a:ea typeface="游ゴシック"/>
              </a:rPr>
              <a:t> </a:t>
            </a:r>
            <a:endParaRPr lang="en-US" altLang="ja-JP" sz="900">
              <a:latin typeface="UD デジタル 教科書体 NP-B"/>
              <a:ea typeface="ＭＳ 明朝"/>
            </a:endParaRPr>
          </a:p>
        </p:txBody>
      </p:sp>
    </p:spTree>
    <p:extLst>
      <p:ext uri="{BB962C8B-B14F-4D97-AF65-F5344CB8AC3E}">
        <p14:creationId xmlns:p14="http://schemas.microsoft.com/office/powerpoint/2010/main" val="275433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6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4.81481E-6 L 0.27032 4.81481E-6 C 0.39141 4.81481E-6 0.54076 0.08194 0.54076 0.14837 L 0.54076 0.29699 " pathEditMode="relative" rAng="0" ptsTypes="AAAA">
                                      <p:cBhvr>
                                        <p:cTn id="3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031" y="14838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3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1" grpId="0" animBg="1"/>
      <p:bldP spid="11" grpId="1" animBg="1"/>
      <p:bldP spid="6" grpId="0" animBg="1"/>
      <p:bldP spid="14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302023FB90C9E4FAFA5B770882AF92F" ma:contentTypeVersion="13" ma:contentTypeDescription="新しいドキュメントを作成します。" ma:contentTypeScope="" ma:versionID="cde9cbc7ce84548812ae22620dbccaef">
  <xsd:schema xmlns:xsd="http://www.w3.org/2001/XMLSchema" xmlns:xs="http://www.w3.org/2001/XMLSchema" xmlns:p="http://schemas.microsoft.com/office/2006/metadata/properties" xmlns:ns2="67bbff88-8057-4be9-b016-2d87af54c9b3" xmlns:ns3="d4122e06-67ff-4af0-95b9-4e783b544843" targetNamespace="http://schemas.microsoft.com/office/2006/metadata/properties" ma:root="true" ma:fieldsID="c8c3c1352405fd2c3a9e125bba4037ac" ns2:_="" ns3:_="">
    <xsd:import namespace="67bbff88-8057-4be9-b016-2d87af54c9b3"/>
    <xsd:import namespace="d4122e06-67ff-4af0-95b9-4e783b5448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bff88-8057-4be9-b016-2d87af54c9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87e4da6-1d42-4750-9c07-684ce9a28d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122e06-67ff-4af0-95b9-4e783b544843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0c701a02-b59f-48c4-9622-3b765c8f9412}" ma:internalName="TaxCatchAll" ma:showField="CatchAllData" ma:web="d4122e06-67ff-4af0-95b9-4e783b5448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3313C8-2C03-4CC6-8879-A7B22F9317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bbff88-8057-4be9-b016-2d87af54c9b3"/>
    <ds:schemaRef ds:uri="d4122e06-67ff-4af0-95b9-4e783b5448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36038B-E9AC-45A9-9F78-E13BC62B084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209</Words>
  <Application>Microsoft Office PowerPoint</Application>
  <PresentationFormat>ワイド画面</PresentationFormat>
  <Paragraphs>33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HG創英角ﾎﾟｯﾌﾟ体</vt:lpstr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正隆 平野</dc:creator>
  <cp:lastModifiedBy>正隆 平野</cp:lastModifiedBy>
  <cp:revision>18</cp:revision>
  <dcterms:created xsi:type="dcterms:W3CDTF">2024-01-13T06:59:12Z</dcterms:created>
  <dcterms:modified xsi:type="dcterms:W3CDTF">2024-02-25T15:15:26Z</dcterms:modified>
</cp:coreProperties>
</file>