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8" r:id="rId2"/>
    <p:sldId id="268" r:id="rId3"/>
    <p:sldId id="281" r:id="rId4"/>
    <p:sldId id="257" r:id="rId5"/>
    <p:sldId id="276" r:id="rId6"/>
    <p:sldId id="275" r:id="rId7"/>
    <p:sldId id="265" r:id="rId8"/>
    <p:sldId id="259" r:id="rId9"/>
    <p:sldId id="280" r:id="rId10"/>
    <p:sldId id="272" r:id="rId11"/>
    <p:sldId id="282" r:id="rId12"/>
    <p:sldId id="271" r:id="rId13"/>
    <p:sldId id="283" r:id="rId14"/>
    <p:sldId id="267" r:id="rId15"/>
    <p:sldId id="266"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4472C4"/>
    <a:srgbClr val="82A1D8"/>
    <a:srgbClr val="537D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2" autoAdjust="0"/>
    <p:restoredTop sz="83333" autoAdjust="0"/>
  </p:normalViewPr>
  <p:slideViewPr>
    <p:cSldViewPr snapToGrid="0">
      <p:cViewPr varScale="1">
        <p:scale>
          <a:sx n="61" d="100"/>
          <a:sy n="61" d="100"/>
        </p:scale>
        <p:origin x="1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AE9D4-49AE-4FE1-B057-61EC8804A977}" type="datetimeFigureOut">
              <a:rPr kumimoji="1" lang="ja-JP" altLang="en-US" smtClean="0"/>
              <a:t>2020/4/8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D7412-42CA-48D4-95D6-D37A9A42064D}" type="slidenum">
              <a:rPr kumimoji="1" lang="ja-JP" altLang="en-US" smtClean="0"/>
              <a:t>‹#›</a:t>
            </a:fld>
            <a:endParaRPr kumimoji="1" lang="ja-JP" altLang="en-US"/>
          </a:p>
        </p:txBody>
      </p:sp>
    </p:spTree>
    <p:extLst>
      <p:ext uri="{BB962C8B-B14F-4D97-AF65-F5344CB8AC3E}">
        <p14:creationId xmlns:p14="http://schemas.microsoft.com/office/powerpoint/2010/main" val="34546351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「酸素＋有機物</a:t>
            </a:r>
            <a:r>
              <a:rPr kumimoji="1" lang="ja-JP" altLang="en-US" dirty="0" err="1"/>
              <a:t>ｰ</a:t>
            </a:r>
            <a:r>
              <a:rPr kumimoji="1" lang="ja-JP" altLang="en-US" dirty="0"/>
              <a:t>ｰ</a:t>
            </a:r>
            <a:r>
              <a:rPr kumimoji="1" lang="en-US" altLang="ja-JP" dirty="0"/>
              <a:t>(</a:t>
            </a:r>
            <a:r>
              <a:rPr kumimoji="1" lang="ja-JP" altLang="en-US" dirty="0"/>
              <a:t>エネルギー発生</a:t>
            </a:r>
            <a:r>
              <a:rPr kumimoji="1" lang="en-US" altLang="ja-JP" dirty="0"/>
              <a:t>)</a:t>
            </a:r>
            <a:r>
              <a:rPr kumimoji="1" lang="ja-JP" altLang="en-US" dirty="0"/>
              <a:t>→水＋二酸化炭素」になるのは呼吸も燃焼も同じ。</a:t>
            </a:r>
            <a:endParaRPr kumimoji="1" lang="en-US" altLang="ja-JP" dirty="0"/>
          </a:p>
          <a:p>
            <a:r>
              <a:rPr kumimoji="1" lang="ja-JP" altLang="en-US" dirty="0"/>
              <a:t>しかし酵素によって高い温度がいらなくなっていたり反応速度が違ったりする。</a:t>
            </a:r>
          </a:p>
        </p:txBody>
      </p:sp>
      <p:sp>
        <p:nvSpPr>
          <p:cNvPr id="4" name="スライド番号プレースホルダー 3"/>
          <p:cNvSpPr>
            <a:spLocks noGrp="1"/>
          </p:cNvSpPr>
          <p:nvPr>
            <p:ph type="sldNum" sz="quarter" idx="10"/>
          </p:nvPr>
        </p:nvSpPr>
        <p:spPr/>
        <p:txBody>
          <a:bodyPr/>
          <a:lstStyle/>
          <a:p>
            <a:fld id="{067D7412-42CA-48D4-95D6-D37A9A42064D}" type="slidenum">
              <a:rPr kumimoji="1" lang="ja-JP" altLang="en-US" smtClean="0"/>
              <a:t>3</a:t>
            </a:fld>
            <a:endParaRPr kumimoji="1" lang="ja-JP" altLang="en-US"/>
          </a:p>
        </p:txBody>
      </p:sp>
    </p:spTree>
    <p:extLst>
      <p:ext uri="{BB962C8B-B14F-4D97-AF65-F5344CB8AC3E}">
        <p14:creationId xmlns:p14="http://schemas.microsoft.com/office/powerpoint/2010/main" val="240936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「酸素＋有機物</a:t>
            </a:r>
            <a:r>
              <a:rPr kumimoji="1" lang="ja-JP" altLang="en-US" dirty="0" err="1"/>
              <a:t>ｰ</a:t>
            </a:r>
            <a:r>
              <a:rPr kumimoji="1" lang="ja-JP" altLang="en-US" dirty="0"/>
              <a:t>ｰ</a:t>
            </a:r>
            <a:r>
              <a:rPr kumimoji="1" lang="en-US" altLang="ja-JP" dirty="0"/>
              <a:t>(</a:t>
            </a:r>
            <a:r>
              <a:rPr kumimoji="1" lang="ja-JP" altLang="en-US" dirty="0"/>
              <a:t>エネルギー発生</a:t>
            </a:r>
            <a:r>
              <a:rPr kumimoji="1" lang="en-US" altLang="ja-JP" dirty="0"/>
              <a:t>)</a:t>
            </a:r>
            <a:r>
              <a:rPr kumimoji="1" lang="ja-JP" altLang="en-US" dirty="0"/>
              <a:t>→水＋二酸化炭素」になるのは呼吸も燃焼も同じ。</a:t>
            </a:r>
            <a:endParaRPr kumimoji="1" lang="en-US" altLang="ja-JP" dirty="0"/>
          </a:p>
          <a:p>
            <a:r>
              <a:rPr kumimoji="1" lang="ja-JP" altLang="en-US" dirty="0"/>
              <a:t>しかし酵素によって高い温度がいらなくなっていたり反応速度が違ったりする。</a:t>
            </a:r>
          </a:p>
        </p:txBody>
      </p:sp>
      <p:sp>
        <p:nvSpPr>
          <p:cNvPr id="4" name="スライド番号プレースホルダー 3"/>
          <p:cNvSpPr>
            <a:spLocks noGrp="1"/>
          </p:cNvSpPr>
          <p:nvPr>
            <p:ph type="sldNum" sz="quarter" idx="10"/>
          </p:nvPr>
        </p:nvSpPr>
        <p:spPr/>
        <p:txBody>
          <a:bodyPr/>
          <a:lstStyle/>
          <a:p>
            <a:fld id="{067D7412-42CA-48D4-95D6-D37A9A42064D}" type="slidenum">
              <a:rPr kumimoji="1" lang="ja-JP" altLang="en-US" smtClean="0"/>
              <a:t>4</a:t>
            </a:fld>
            <a:endParaRPr kumimoji="1" lang="ja-JP" altLang="en-US"/>
          </a:p>
        </p:txBody>
      </p:sp>
    </p:spTree>
    <p:extLst>
      <p:ext uri="{BB962C8B-B14F-4D97-AF65-F5344CB8AC3E}">
        <p14:creationId xmlns:p14="http://schemas.microsoft.com/office/powerpoint/2010/main" val="406479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67D7412-42CA-48D4-95D6-D37A9A42064D}" type="slidenum">
              <a:rPr kumimoji="1" lang="ja-JP" altLang="en-US" smtClean="0"/>
              <a:t>7</a:t>
            </a:fld>
            <a:endParaRPr kumimoji="1" lang="ja-JP" altLang="en-US"/>
          </a:p>
        </p:txBody>
      </p:sp>
    </p:spTree>
    <p:extLst>
      <p:ext uri="{BB962C8B-B14F-4D97-AF65-F5344CB8AC3E}">
        <p14:creationId xmlns:p14="http://schemas.microsoft.com/office/powerpoint/2010/main" val="28448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67D7412-42CA-48D4-95D6-D37A9A42064D}" type="slidenum">
              <a:rPr kumimoji="1" lang="ja-JP" altLang="en-US" smtClean="0"/>
              <a:t>10</a:t>
            </a:fld>
            <a:endParaRPr kumimoji="1" lang="ja-JP" altLang="en-US"/>
          </a:p>
        </p:txBody>
      </p:sp>
    </p:spTree>
    <p:extLst>
      <p:ext uri="{BB962C8B-B14F-4D97-AF65-F5344CB8AC3E}">
        <p14:creationId xmlns:p14="http://schemas.microsoft.com/office/powerpoint/2010/main" val="368535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67D7412-42CA-48D4-95D6-D37A9A42064D}" type="slidenum">
              <a:rPr kumimoji="1" lang="ja-JP" altLang="en-US" smtClean="0"/>
              <a:t>11</a:t>
            </a:fld>
            <a:endParaRPr kumimoji="1" lang="ja-JP" altLang="en-US"/>
          </a:p>
        </p:txBody>
      </p:sp>
    </p:spTree>
    <p:extLst>
      <p:ext uri="{BB962C8B-B14F-4D97-AF65-F5344CB8AC3E}">
        <p14:creationId xmlns:p14="http://schemas.microsoft.com/office/powerpoint/2010/main" val="107699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67D7412-42CA-48D4-95D6-D37A9A42064D}" type="slidenum">
              <a:rPr kumimoji="1" lang="ja-JP" altLang="en-US" smtClean="0"/>
              <a:t>12</a:t>
            </a:fld>
            <a:endParaRPr kumimoji="1" lang="ja-JP" altLang="en-US"/>
          </a:p>
        </p:txBody>
      </p:sp>
    </p:spTree>
    <p:extLst>
      <p:ext uri="{BB962C8B-B14F-4D97-AF65-F5344CB8AC3E}">
        <p14:creationId xmlns:p14="http://schemas.microsoft.com/office/powerpoint/2010/main" val="3216568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67D7412-42CA-48D4-95D6-D37A9A42064D}" type="slidenum">
              <a:rPr kumimoji="1" lang="ja-JP" altLang="en-US" smtClean="0"/>
              <a:t>13</a:t>
            </a:fld>
            <a:endParaRPr kumimoji="1" lang="ja-JP" altLang="en-US"/>
          </a:p>
        </p:txBody>
      </p:sp>
    </p:spTree>
    <p:extLst>
      <p:ext uri="{BB962C8B-B14F-4D97-AF65-F5344CB8AC3E}">
        <p14:creationId xmlns:p14="http://schemas.microsoft.com/office/powerpoint/2010/main" val="297052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275E72-5E48-45F8-BF84-77D1E33EF31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1B915BE-1794-46A0-B43E-26574F769B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885D289-7958-4D90-A149-5ED073478A49}"/>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5" name="フッター プレースホルダー 4">
            <a:extLst>
              <a:ext uri="{FF2B5EF4-FFF2-40B4-BE49-F238E27FC236}">
                <a16:creationId xmlns:a16="http://schemas.microsoft.com/office/drawing/2014/main" id="{29A4CCCE-E0D1-439E-AA14-6C3E004FAD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E5CBED-C997-488B-BC97-8A9C3F13F7AF}"/>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1725915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DED46-E122-43FE-B5E7-13A1C044C32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832AF71-3421-404F-8EBE-AA78D34BF33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0FBF22-4A9B-40CC-A541-FD318D4211BB}"/>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5" name="フッター プレースホルダー 4">
            <a:extLst>
              <a:ext uri="{FF2B5EF4-FFF2-40B4-BE49-F238E27FC236}">
                <a16:creationId xmlns:a16="http://schemas.microsoft.com/office/drawing/2014/main" id="{FE7E8604-566B-491E-8215-C5B5A09AC9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C0FF5A4-3CAE-45EA-808B-42422EB68279}"/>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28410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FE74231-6FF0-40A1-BB2E-EE8294B219F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8A2BC1E-217A-48C7-A119-2AD9C5F51EC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9DD88D0-BFED-4999-B701-B94B9AA03EFB}"/>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5" name="フッター プレースホルダー 4">
            <a:extLst>
              <a:ext uri="{FF2B5EF4-FFF2-40B4-BE49-F238E27FC236}">
                <a16:creationId xmlns:a16="http://schemas.microsoft.com/office/drawing/2014/main" id="{12C32250-8BB8-4935-A44E-1FDD57D2A72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B35F57-F425-4978-B271-5291AE756A74}"/>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228484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775DD9-5C3C-42F7-BAA4-BA40AB5D29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29EE48-AFB2-4297-B601-DE004CEE54D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0F9AC0-69FB-473E-BEBB-8513627E0390}"/>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5" name="フッター プレースホルダー 4">
            <a:extLst>
              <a:ext uri="{FF2B5EF4-FFF2-40B4-BE49-F238E27FC236}">
                <a16:creationId xmlns:a16="http://schemas.microsoft.com/office/drawing/2014/main" id="{E69C07EE-0046-4CF0-B0C4-E1935386DB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ED9C27-E1CA-478A-9D5A-AFCFC4EA6251}"/>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88261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EA9394-DE0C-4BC9-B14D-803785A2A52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1A3146B-F31F-4FE5-BF85-1E3934365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3BFA449-2DDA-455E-98CB-695093869C19}"/>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5" name="フッター プレースホルダー 4">
            <a:extLst>
              <a:ext uri="{FF2B5EF4-FFF2-40B4-BE49-F238E27FC236}">
                <a16:creationId xmlns:a16="http://schemas.microsoft.com/office/drawing/2014/main" id="{39B1D7BB-D99E-4246-8131-27C81C461F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C39275-B681-45E2-AC15-47759658488C}"/>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219651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CB0580-33AA-4393-AF08-31D2053CF05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B8A899B-9655-43CA-9F44-31B9053AC62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EA631BD-5E2F-474D-8188-A2F5AE239CE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EA892B6-318B-4A76-9ACC-F53A9BC1879A}"/>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6" name="フッター プレースホルダー 5">
            <a:extLst>
              <a:ext uri="{FF2B5EF4-FFF2-40B4-BE49-F238E27FC236}">
                <a16:creationId xmlns:a16="http://schemas.microsoft.com/office/drawing/2014/main" id="{928F8F17-B1BD-4300-B906-FCBEEBF5CC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80B4A7-451F-43A6-A30D-73A16D485DE3}"/>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22710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EFA179-B330-4031-AA8A-E292EA509E0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873904-AC55-4E17-BDAC-F4EDD48158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BE0A772-CF2D-4C05-83BE-D2D8FF69D78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C2C41B-DD3F-4297-8DF0-E9CEF60DD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5AD3280-ABFF-447B-97DF-BB461277802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0CDFECA-3D99-4A98-99EC-F066207760DB}"/>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8" name="フッター プレースホルダー 7">
            <a:extLst>
              <a:ext uri="{FF2B5EF4-FFF2-40B4-BE49-F238E27FC236}">
                <a16:creationId xmlns:a16="http://schemas.microsoft.com/office/drawing/2014/main" id="{ACC7A32C-CD39-4F94-9395-F8AFBE66028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19BDB32-2661-48E6-947D-C4393B26140E}"/>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556082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EBB793-9E9F-4CA8-AEF5-3CE76269031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075A3F5-6C78-4FA8-90E5-934AF7D6AF25}"/>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4" name="フッター プレースホルダー 3">
            <a:extLst>
              <a:ext uri="{FF2B5EF4-FFF2-40B4-BE49-F238E27FC236}">
                <a16:creationId xmlns:a16="http://schemas.microsoft.com/office/drawing/2014/main" id="{C2D11D4F-E1E2-4462-9E5E-3141D1C4B5A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59C4C04-0036-4A29-A3C8-B2BB51E84410}"/>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81865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C1CAC08-D1A0-457A-B97B-30F4EAA32194}"/>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3" name="フッター プレースホルダー 2">
            <a:extLst>
              <a:ext uri="{FF2B5EF4-FFF2-40B4-BE49-F238E27FC236}">
                <a16:creationId xmlns:a16="http://schemas.microsoft.com/office/drawing/2014/main" id="{EA3727AB-B2DE-417A-8B92-ACCEC7D9740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1707A9E-81D2-4373-801F-E8A2C262152E}"/>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12336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CF851-67D2-47B3-8A49-0CCC725315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A45CB0-9800-4C15-8B4F-278984420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29A2EE-3FB5-42CA-AF8B-1799FC409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37B3FDB-88CB-48B9-82D9-21E2ADEFB43B}"/>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6" name="フッター プレースホルダー 5">
            <a:extLst>
              <a:ext uri="{FF2B5EF4-FFF2-40B4-BE49-F238E27FC236}">
                <a16:creationId xmlns:a16="http://schemas.microsoft.com/office/drawing/2014/main" id="{A15F6249-7981-42C2-A352-FAF14F8DE1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0CDE66-5744-43C8-A354-B7A70097171A}"/>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60244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BA66BF-B0AC-4F0F-8446-A3FAC14F322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B4379C4-97CE-463E-A875-3C34033378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46FF816-19A0-43C8-9DBE-1131B22D3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C5F0A52-7A2C-44B9-9253-F9DF1FC6EF53}"/>
              </a:ext>
            </a:extLst>
          </p:cNvPr>
          <p:cNvSpPr>
            <a:spLocks noGrp="1"/>
          </p:cNvSpPr>
          <p:nvPr>
            <p:ph type="dt" sz="half" idx="10"/>
          </p:nvPr>
        </p:nvSpPr>
        <p:spPr/>
        <p:txBody>
          <a:bodyPr/>
          <a:lstStyle/>
          <a:p>
            <a:fld id="{87D51717-EDDC-4D1E-A14F-2ED5E1DD523F}" type="datetimeFigureOut">
              <a:rPr kumimoji="1" lang="ja-JP" altLang="en-US" smtClean="0"/>
              <a:t>2020/4/8</a:t>
            </a:fld>
            <a:endParaRPr kumimoji="1" lang="ja-JP" altLang="en-US"/>
          </a:p>
        </p:txBody>
      </p:sp>
      <p:sp>
        <p:nvSpPr>
          <p:cNvPr id="6" name="フッター プレースホルダー 5">
            <a:extLst>
              <a:ext uri="{FF2B5EF4-FFF2-40B4-BE49-F238E27FC236}">
                <a16:creationId xmlns:a16="http://schemas.microsoft.com/office/drawing/2014/main" id="{46DE9EDA-D3FC-4B68-BDDD-CD876749CCD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265ECF-FDD4-450D-B72F-521CEC96D8CA}"/>
              </a:ext>
            </a:extLst>
          </p:cNvPr>
          <p:cNvSpPr>
            <a:spLocks noGrp="1"/>
          </p:cNvSpPr>
          <p:nvPr>
            <p:ph type="sldNum" sz="quarter" idx="12"/>
          </p:nvPr>
        </p:nvSpPr>
        <p:spPr/>
        <p:txBody>
          <a:body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313056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1C2054-EC9B-47FC-B465-8C7010FAD9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3CD5ECA-1E80-4DF2-8770-E44F8D2E5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8CE149-739B-4FB9-ADBB-8C66ADA6A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51717-EDDC-4D1E-A14F-2ED5E1DD523F}" type="datetimeFigureOut">
              <a:rPr kumimoji="1" lang="ja-JP" altLang="en-US" smtClean="0"/>
              <a:t>2020/4/8</a:t>
            </a:fld>
            <a:endParaRPr kumimoji="1" lang="ja-JP" altLang="en-US"/>
          </a:p>
        </p:txBody>
      </p:sp>
      <p:sp>
        <p:nvSpPr>
          <p:cNvPr id="5" name="フッター プレースホルダー 4">
            <a:extLst>
              <a:ext uri="{FF2B5EF4-FFF2-40B4-BE49-F238E27FC236}">
                <a16:creationId xmlns:a16="http://schemas.microsoft.com/office/drawing/2014/main" id="{A1C4563B-58E3-450F-A71C-5244E85944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5065E21-6AD6-4FD3-9328-4682A94FD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3C87C-7790-409B-A679-C837D837F06B}" type="slidenum">
              <a:rPr kumimoji="1" lang="ja-JP" altLang="en-US" smtClean="0"/>
              <a:t>‹#›</a:t>
            </a:fld>
            <a:endParaRPr kumimoji="1" lang="ja-JP" altLang="en-US"/>
          </a:p>
        </p:txBody>
      </p:sp>
    </p:spTree>
    <p:extLst>
      <p:ext uri="{BB962C8B-B14F-4D97-AF65-F5344CB8AC3E}">
        <p14:creationId xmlns:p14="http://schemas.microsoft.com/office/powerpoint/2010/main" val="2511957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4C2BA3-F331-43B9-98AE-7FEE2513FDDD}"/>
              </a:ext>
            </a:extLst>
          </p:cNvPr>
          <p:cNvSpPr>
            <a:spLocks noGrp="1"/>
          </p:cNvSpPr>
          <p:nvPr>
            <p:ph type="ctrTitle"/>
          </p:nvPr>
        </p:nvSpPr>
        <p:spPr/>
        <p:txBody>
          <a:bodyPr/>
          <a:lstStyle/>
          <a:p>
            <a:r>
              <a:rPr kumimoji="1" lang="ja-JP" altLang="en-US" b="1" dirty="0"/>
              <a:t>栄養分</a:t>
            </a:r>
            <a:r>
              <a:rPr kumimoji="1" lang="ja-JP" altLang="en-US" b="1" dirty="0" smtClean="0"/>
              <a:t>をとり</a:t>
            </a:r>
            <a:r>
              <a:rPr kumimoji="1" lang="ja-JP" altLang="en-US" b="1" dirty="0"/>
              <a:t>入れる</a:t>
            </a:r>
          </a:p>
        </p:txBody>
      </p:sp>
      <p:sp>
        <p:nvSpPr>
          <p:cNvPr id="3" name="字幕 2">
            <a:extLst>
              <a:ext uri="{FF2B5EF4-FFF2-40B4-BE49-F238E27FC236}">
                <a16:creationId xmlns:a16="http://schemas.microsoft.com/office/drawing/2014/main" id="{8901E6AB-0844-4833-9226-770C045A6E18}"/>
              </a:ext>
            </a:extLst>
          </p:cNvPr>
          <p:cNvSpPr>
            <a:spLocks noGrp="1"/>
          </p:cNvSpPr>
          <p:nvPr>
            <p:ph type="subTitle" idx="1"/>
          </p:nvPr>
        </p:nvSpPr>
        <p:spPr/>
        <p:txBody>
          <a:bodyPr/>
          <a:lstStyle/>
          <a:p>
            <a:r>
              <a:rPr kumimoji="1" lang="en-US" altLang="ja-JP" dirty="0" smtClean="0"/>
              <a:t>2</a:t>
            </a:r>
            <a:r>
              <a:rPr kumimoji="1" lang="ja-JP" altLang="en-US" dirty="0" smtClean="0"/>
              <a:t>年生命</a:t>
            </a:r>
            <a:endParaRPr kumimoji="1" lang="en-US" altLang="ja-JP" dirty="0" smtClean="0"/>
          </a:p>
          <a:p>
            <a:r>
              <a:rPr lang="ja-JP" altLang="en-US" dirty="0" smtClean="0"/>
              <a:t>（教科書</a:t>
            </a:r>
            <a:r>
              <a:rPr lang="en-US" altLang="ja-JP" dirty="0" smtClean="0"/>
              <a:t>p.34-39</a:t>
            </a:r>
            <a:r>
              <a:rPr lang="ja-JP" altLang="en-US" dirty="0" smtClean="0"/>
              <a:t>）</a:t>
            </a:r>
            <a:endParaRPr kumimoji="1" lang="ja-JP" altLang="en-US" dirty="0"/>
          </a:p>
        </p:txBody>
      </p:sp>
    </p:spTree>
    <p:extLst>
      <p:ext uri="{BB962C8B-B14F-4D97-AF65-F5344CB8AC3E}">
        <p14:creationId xmlns:p14="http://schemas.microsoft.com/office/powerpoint/2010/main" val="568236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3DB6C2-0432-431F-8CE6-669005C15C19}"/>
              </a:ext>
            </a:extLst>
          </p:cNvPr>
          <p:cNvSpPr>
            <a:spLocks noGrp="1"/>
          </p:cNvSpPr>
          <p:nvPr>
            <p:ph type="title"/>
          </p:nvPr>
        </p:nvSpPr>
        <p:spPr/>
        <p:txBody>
          <a:bodyPr>
            <a:normAutofit/>
          </a:bodyPr>
          <a:lstStyle/>
          <a:p>
            <a:r>
              <a:rPr kumimoji="1" lang="ja-JP" altLang="en-US" sz="3600" dirty="0"/>
              <a:t>デンプンと糖の分子の大きさを比べるために</a:t>
            </a:r>
          </a:p>
        </p:txBody>
      </p:sp>
      <p:sp>
        <p:nvSpPr>
          <p:cNvPr id="3" name="コンテンツ プレースホルダー 2">
            <a:extLst>
              <a:ext uri="{FF2B5EF4-FFF2-40B4-BE49-F238E27FC236}">
                <a16:creationId xmlns:a16="http://schemas.microsoft.com/office/drawing/2014/main" id="{33EDB405-5356-448C-AB06-5DF9130581C5}"/>
              </a:ext>
            </a:extLst>
          </p:cNvPr>
          <p:cNvSpPr>
            <a:spLocks noGrp="1"/>
          </p:cNvSpPr>
          <p:nvPr>
            <p:ph idx="1"/>
          </p:nvPr>
        </p:nvSpPr>
        <p:spPr>
          <a:xfrm>
            <a:off x="838200" y="1825625"/>
            <a:ext cx="10515600" cy="4351338"/>
          </a:xfrm>
        </p:spPr>
        <p:txBody>
          <a:bodyPr/>
          <a:lstStyle/>
          <a:p>
            <a:pPr marL="0" indent="0">
              <a:buNone/>
            </a:pPr>
            <a:endParaRPr lang="en-US" altLang="ja-JP" dirty="0"/>
          </a:p>
          <a:p>
            <a:pPr marL="0" indent="0">
              <a:buNone/>
            </a:pPr>
            <a:endParaRPr lang="en-US" altLang="ja-JP" dirty="0"/>
          </a:p>
        </p:txBody>
      </p:sp>
      <p:cxnSp>
        <p:nvCxnSpPr>
          <p:cNvPr id="7" name="直線コネクタ 6">
            <a:extLst>
              <a:ext uri="{FF2B5EF4-FFF2-40B4-BE49-F238E27FC236}">
                <a16:creationId xmlns:a16="http://schemas.microsoft.com/office/drawing/2014/main" id="{C75C38B3-15AF-470F-85E9-B45215083884}"/>
              </a:ext>
            </a:extLst>
          </p:cNvPr>
          <p:cNvCxnSpPr/>
          <p:nvPr/>
        </p:nvCxnSpPr>
        <p:spPr>
          <a:xfrm>
            <a:off x="2816942" y="3952334"/>
            <a:ext cx="0" cy="855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E868843-1F4B-42A1-B113-CE4485DD213F}"/>
              </a:ext>
            </a:extLst>
          </p:cNvPr>
          <p:cNvCxnSpPr/>
          <p:nvPr/>
        </p:nvCxnSpPr>
        <p:spPr>
          <a:xfrm>
            <a:off x="2816942" y="4807974"/>
            <a:ext cx="3775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4E837709-E1FA-4220-8B3B-179A1B056429}"/>
              </a:ext>
            </a:extLst>
          </p:cNvPr>
          <p:cNvCxnSpPr>
            <a:cxnSpLocks/>
          </p:cNvCxnSpPr>
          <p:nvPr/>
        </p:nvCxnSpPr>
        <p:spPr>
          <a:xfrm flipV="1">
            <a:off x="6587223" y="4001294"/>
            <a:ext cx="5306" cy="806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フリーフォーム: 図形 20">
            <a:extLst>
              <a:ext uri="{FF2B5EF4-FFF2-40B4-BE49-F238E27FC236}">
                <a16:creationId xmlns:a16="http://schemas.microsoft.com/office/drawing/2014/main" id="{016B0A07-5CD5-41DF-8DEC-415C8A3B2A8C}"/>
              </a:ext>
            </a:extLst>
          </p:cNvPr>
          <p:cNvSpPr/>
          <p:nvPr/>
        </p:nvSpPr>
        <p:spPr>
          <a:xfrm>
            <a:off x="2559357" y="3693000"/>
            <a:ext cx="4774260" cy="723257"/>
          </a:xfrm>
          <a:custGeom>
            <a:avLst/>
            <a:gdLst>
              <a:gd name="connsiteX0" fmla="*/ 0 w 4973530"/>
              <a:gd name="connsiteY0" fmla="*/ 0 h 628028"/>
              <a:gd name="connsiteX1" fmla="*/ 702129 w 4973530"/>
              <a:gd name="connsiteY1" fmla="*/ 424542 h 628028"/>
              <a:gd name="connsiteX2" fmla="*/ 2122715 w 4973530"/>
              <a:gd name="connsiteY2" fmla="*/ 620485 h 628028"/>
              <a:gd name="connsiteX3" fmla="*/ 4604658 w 4973530"/>
              <a:gd name="connsiteY3" fmla="*/ 179614 h 628028"/>
              <a:gd name="connsiteX4" fmla="*/ 4914900 w 4973530"/>
              <a:gd name="connsiteY4" fmla="*/ 130628 h 62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530" h="628028">
                <a:moveTo>
                  <a:pt x="0" y="0"/>
                </a:moveTo>
                <a:cubicBezTo>
                  <a:pt x="174171" y="160564"/>
                  <a:pt x="348343" y="321128"/>
                  <a:pt x="702129" y="424542"/>
                </a:cubicBezTo>
                <a:cubicBezTo>
                  <a:pt x="1055915" y="527956"/>
                  <a:pt x="1472294" y="661306"/>
                  <a:pt x="2122715" y="620485"/>
                </a:cubicBezTo>
                <a:cubicBezTo>
                  <a:pt x="2773136" y="579664"/>
                  <a:pt x="4139294" y="261257"/>
                  <a:pt x="4604658" y="179614"/>
                </a:cubicBezTo>
                <a:cubicBezTo>
                  <a:pt x="5070022" y="97971"/>
                  <a:pt x="4992461" y="114299"/>
                  <a:pt x="4914900" y="1306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5A17D7E0-2B62-4B7A-8778-704C66B07E94}"/>
              </a:ext>
            </a:extLst>
          </p:cNvPr>
          <p:cNvCxnSpPr>
            <a:cxnSpLocks/>
          </p:cNvCxnSpPr>
          <p:nvPr/>
        </p:nvCxnSpPr>
        <p:spPr>
          <a:xfrm>
            <a:off x="2816942" y="4100052"/>
            <a:ext cx="3782220" cy="22005"/>
          </a:xfrm>
          <a:prstGeom prst="line">
            <a:avLst/>
          </a:prstGeom>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C017F5A6-A4EC-4D24-9064-6F35D29C0D99}"/>
              </a:ext>
            </a:extLst>
          </p:cNvPr>
          <p:cNvSpPr/>
          <p:nvPr/>
        </p:nvSpPr>
        <p:spPr>
          <a:xfrm>
            <a:off x="963391" y="3405299"/>
            <a:ext cx="1559945" cy="628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セロハン</a:t>
            </a:r>
          </a:p>
        </p:txBody>
      </p:sp>
      <p:cxnSp>
        <p:nvCxnSpPr>
          <p:cNvPr id="32" name="直線コネクタ 31">
            <a:extLst>
              <a:ext uri="{FF2B5EF4-FFF2-40B4-BE49-F238E27FC236}">
                <a16:creationId xmlns:a16="http://schemas.microsoft.com/office/drawing/2014/main" id="{0CB805DD-E3AB-4AB4-8325-BBE9E59E1C58}"/>
              </a:ext>
            </a:extLst>
          </p:cNvPr>
          <p:cNvCxnSpPr>
            <a:cxnSpLocks/>
          </p:cNvCxnSpPr>
          <p:nvPr/>
        </p:nvCxnSpPr>
        <p:spPr>
          <a:xfrm flipV="1">
            <a:off x="4439511" y="3526971"/>
            <a:ext cx="1560073" cy="742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CC418725-8138-41D9-9E7C-BEC871B8F403}"/>
              </a:ext>
            </a:extLst>
          </p:cNvPr>
          <p:cNvSpPr/>
          <p:nvPr/>
        </p:nvSpPr>
        <p:spPr>
          <a:xfrm>
            <a:off x="5330422" y="3098467"/>
            <a:ext cx="3430718" cy="681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セロハンの上</a:t>
            </a:r>
          </a:p>
        </p:txBody>
      </p:sp>
      <p:cxnSp>
        <p:nvCxnSpPr>
          <p:cNvPr id="36" name="直線コネクタ 35">
            <a:extLst>
              <a:ext uri="{FF2B5EF4-FFF2-40B4-BE49-F238E27FC236}">
                <a16:creationId xmlns:a16="http://schemas.microsoft.com/office/drawing/2014/main" id="{F6D160DA-D712-4FF3-94D6-E5AA3903A34F}"/>
              </a:ext>
            </a:extLst>
          </p:cNvPr>
          <p:cNvCxnSpPr>
            <a:cxnSpLocks/>
          </p:cNvCxnSpPr>
          <p:nvPr/>
        </p:nvCxnSpPr>
        <p:spPr>
          <a:xfrm>
            <a:off x="4600706" y="4659086"/>
            <a:ext cx="104029" cy="5553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正方形/長方形 36">
            <a:extLst>
              <a:ext uri="{FF2B5EF4-FFF2-40B4-BE49-F238E27FC236}">
                <a16:creationId xmlns:a16="http://schemas.microsoft.com/office/drawing/2014/main" id="{9A81F057-D2CF-4C20-B842-03F5B289B38C}"/>
              </a:ext>
            </a:extLst>
          </p:cNvPr>
          <p:cNvSpPr/>
          <p:nvPr/>
        </p:nvSpPr>
        <p:spPr>
          <a:xfrm>
            <a:off x="4064662" y="5037231"/>
            <a:ext cx="2717101" cy="720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ペトリ皿の中</a:t>
            </a:r>
          </a:p>
        </p:txBody>
      </p:sp>
      <p:sp>
        <p:nvSpPr>
          <p:cNvPr id="38" name="正方形/長方形 37">
            <a:extLst>
              <a:ext uri="{FF2B5EF4-FFF2-40B4-BE49-F238E27FC236}">
                <a16:creationId xmlns:a16="http://schemas.microsoft.com/office/drawing/2014/main" id="{9F9D6322-6E4D-4765-8F7F-2FDF7023FA89}"/>
              </a:ext>
            </a:extLst>
          </p:cNvPr>
          <p:cNvSpPr/>
          <p:nvPr/>
        </p:nvSpPr>
        <p:spPr>
          <a:xfrm>
            <a:off x="6328680" y="4955458"/>
            <a:ext cx="404242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：デンプン＋糖を含む溶液</a:t>
            </a:r>
          </a:p>
        </p:txBody>
      </p:sp>
      <p:sp>
        <p:nvSpPr>
          <p:cNvPr id="39" name="正方形/長方形 38">
            <a:extLst>
              <a:ext uri="{FF2B5EF4-FFF2-40B4-BE49-F238E27FC236}">
                <a16:creationId xmlns:a16="http://schemas.microsoft.com/office/drawing/2014/main" id="{7E959C80-285F-4063-814E-04716EF8C1D3}"/>
              </a:ext>
            </a:extLst>
          </p:cNvPr>
          <p:cNvSpPr/>
          <p:nvPr/>
        </p:nvSpPr>
        <p:spPr>
          <a:xfrm>
            <a:off x="7921582" y="3033133"/>
            <a:ext cx="1222418" cy="815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  水</a:t>
            </a:r>
          </a:p>
        </p:txBody>
      </p:sp>
      <p:sp>
        <p:nvSpPr>
          <p:cNvPr id="40" name="正方形/長方形 39">
            <a:extLst>
              <a:ext uri="{FF2B5EF4-FFF2-40B4-BE49-F238E27FC236}">
                <a16:creationId xmlns:a16="http://schemas.microsoft.com/office/drawing/2014/main" id="{40B658B5-BFD6-456F-A473-52CB6B13A746}"/>
              </a:ext>
            </a:extLst>
          </p:cNvPr>
          <p:cNvSpPr/>
          <p:nvPr/>
        </p:nvSpPr>
        <p:spPr>
          <a:xfrm>
            <a:off x="2034122" y="1626016"/>
            <a:ext cx="7781807" cy="1268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accent6">
                    <a:lumMod val="75000"/>
                  </a:schemeClr>
                </a:solidFill>
              </a:rPr>
              <a:t>～</a:t>
            </a:r>
            <a:r>
              <a:rPr lang="en-US" altLang="ja-JP" sz="3200" dirty="0">
                <a:solidFill>
                  <a:schemeClr val="accent6">
                    <a:lumMod val="75000"/>
                  </a:schemeClr>
                </a:solidFill>
              </a:rPr>
              <a:t>10</a:t>
            </a:r>
            <a:r>
              <a:rPr lang="ja-JP" altLang="en-US" sz="3200" dirty="0">
                <a:solidFill>
                  <a:schemeClr val="accent6">
                    <a:lumMod val="75000"/>
                  </a:schemeClr>
                </a:solidFill>
              </a:rPr>
              <a:t>分放置する～</a:t>
            </a:r>
            <a:endParaRPr kumimoji="1" lang="ja-JP" altLang="en-US" sz="3200" dirty="0">
              <a:solidFill>
                <a:schemeClr val="accent6">
                  <a:lumMod val="75000"/>
                </a:schemeClr>
              </a:solidFill>
            </a:endParaRPr>
          </a:p>
        </p:txBody>
      </p:sp>
      <p:sp>
        <p:nvSpPr>
          <p:cNvPr id="4" name="正方形/長方形 3">
            <a:extLst>
              <a:ext uri="{FF2B5EF4-FFF2-40B4-BE49-F238E27FC236}">
                <a16:creationId xmlns:a16="http://schemas.microsoft.com/office/drawing/2014/main" id="{2A83066C-3CCB-4C89-8D8D-35277088C653}"/>
              </a:ext>
            </a:extLst>
          </p:cNvPr>
          <p:cNvSpPr/>
          <p:nvPr/>
        </p:nvSpPr>
        <p:spPr>
          <a:xfrm>
            <a:off x="8970882" y="3127563"/>
            <a:ext cx="1649255" cy="624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accent6">
                    <a:lumMod val="75000"/>
                  </a:schemeClr>
                </a:solidFill>
              </a:rPr>
              <a:t>→？？？</a:t>
            </a:r>
          </a:p>
        </p:txBody>
      </p:sp>
      <p:sp>
        <p:nvSpPr>
          <p:cNvPr id="19" name="正方形/長方形 18">
            <a:extLst>
              <a:ext uri="{FF2B5EF4-FFF2-40B4-BE49-F238E27FC236}">
                <a16:creationId xmlns:a16="http://schemas.microsoft.com/office/drawing/2014/main" id="{2ED07360-3760-4067-A19B-5E3C900C3266}"/>
              </a:ext>
            </a:extLst>
          </p:cNvPr>
          <p:cNvSpPr/>
          <p:nvPr/>
        </p:nvSpPr>
        <p:spPr>
          <a:xfrm>
            <a:off x="10263701" y="5104221"/>
            <a:ext cx="1649255" cy="624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accent6">
                    <a:lumMod val="75000"/>
                  </a:schemeClr>
                </a:solidFill>
              </a:rPr>
              <a:t>→？？？</a:t>
            </a:r>
          </a:p>
        </p:txBody>
      </p:sp>
      <p:pic>
        <p:nvPicPr>
          <p:cNvPr id="6" name="図 5">
            <a:extLst>
              <a:ext uri="{FF2B5EF4-FFF2-40B4-BE49-F238E27FC236}">
                <a16:creationId xmlns:a16="http://schemas.microsoft.com/office/drawing/2014/main" id="{23322435-DA07-4144-9ACD-6E6620A3B7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42874" y="1435057"/>
            <a:ext cx="7106653" cy="5329990"/>
          </a:xfrm>
          <a:prstGeom prst="rect">
            <a:avLst/>
          </a:prstGeom>
        </p:spPr>
      </p:pic>
    </p:spTree>
    <p:extLst>
      <p:ext uri="{BB962C8B-B14F-4D97-AF65-F5344CB8AC3E}">
        <p14:creationId xmlns:p14="http://schemas.microsoft.com/office/powerpoint/2010/main" val="22709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2"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grpId="2"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grpId="2"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inVertical)">
                                      <p:cBhvr>
                                        <p:cTn id="59" dur="5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2" animBg="1"/>
      <p:bldP spid="29" grpId="2"/>
      <p:bldP spid="34" grpId="2"/>
      <p:bldP spid="37" grpId="2"/>
      <p:bldP spid="38" grpId="0"/>
      <p:bldP spid="39" grpId="0"/>
      <p:bldP spid="40" grpId="0"/>
      <p:bldP spid="4"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06A3A48E-6ADF-4404-9124-22AC7C9753DB}"/>
              </a:ext>
            </a:extLst>
          </p:cNvPr>
          <p:cNvSpPr/>
          <p:nvPr/>
        </p:nvSpPr>
        <p:spPr>
          <a:xfrm>
            <a:off x="269103" y="2197510"/>
            <a:ext cx="11530739" cy="466049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98AF4D0-FCBE-4EE3-95CB-322DF4AEDFD1}"/>
              </a:ext>
            </a:extLst>
          </p:cNvPr>
          <p:cNvSpPr>
            <a:spLocks noGrp="1"/>
          </p:cNvSpPr>
          <p:nvPr>
            <p:ph type="title"/>
          </p:nvPr>
        </p:nvSpPr>
        <p:spPr/>
        <p:txBody>
          <a:bodyPr/>
          <a:lstStyle/>
          <a:p>
            <a:r>
              <a:rPr kumimoji="1" lang="ja-JP" altLang="en-US" dirty="0"/>
              <a:t>セロハンの構造</a:t>
            </a:r>
          </a:p>
        </p:txBody>
      </p:sp>
      <p:cxnSp>
        <p:nvCxnSpPr>
          <p:cNvPr id="5" name="直線コネクタ 4">
            <a:extLst>
              <a:ext uri="{FF2B5EF4-FFF2-40B4-BE49-F238E27FC236}">
                <a16:creationId xmlns:a16="http://schemas.microsoft.com/office/drawing/2014/main" id="{E0C6C40A-DE55-42BE-A6D0-2BBA72F0A840}"/>
              </a:ext>
            </a:extLst>
          </p:cNvPr>
          <p:cNvCxnSpPr>
            <a:cxnSpLocks/>
          </p:cNvCxnSpPr>
          <p:nvPr/>
        </p:nvCxnSpPr>
        <p:spPr>
          <a:xfrm>
            <a:off x="6096000" y="2197510"/>
            <a:ext cx="0" cy="49112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03CB0D6-A241-4989-8531-68037616E057}"/>
              </a:ext>
            </a:extLst>
          </p:cNvPr>
          <p:cNvCxnSpPr/>
          <p:nvPr/>
        </p:nvCxnSpPr>
        <p:spPr>
          <a:xfrm>
            <a:off x="6096000" y="2197510"/>
            <a:ext cx="0" cy="5456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AEC55AF-8568-47ED-A44B-983C162EDA7F}"/>
              </a:ext>
            </a:extLst>
          </p:cNvPr>
          <p:cNvCxnSpPr/>
          <p:nvPr/>
        </p:nvCxnSpPr>
        <p:spPr>
          <a:xfrm>
            <a:off x="6096000" y="3023419"/>
            <a:ext cx="0" cy="5456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92DEBB9-1AD4-447C-A033-582DF10A869E}"/>
              </a:ext>
            </a:extLst>
          </p:cNvPr>
          <p:cNvCxnSpPr/>
          <p:nvPr/>
        </p:nvCxnSpPr>
        <p:spPr>
          <a:xfrm>
            <a:off x="6096000" y="3819832"/>
            <a:ext cx="0" cy="6046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BBE5C27-CA7B-4CC5-86FE-15151BE80C43}"/>
              </a:ext>
            </a:extLst>
          </p:cNvPr>
          <p:cNvCxnSpPr/>
          <p:nvPr/>
        </p:nvCxnSpPr>
        <p:spPr>
          <a:xfrm>
            <a:off x="6096000" y="4675239"/>
            <a:ext cx="0" cy="73741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3716D05-1CC2-4441-A12B-5F05516EEC45}"/>
              </a:ext>
            </a:extLst>
          </p:cNvPr>
          <p:cNvCxnSpPr>
            <a:cxnSpLocks/>
          </p:cNvCxnSpPr>
          <p:nvPr/>
        </p:nvCxnSpPr>
        <p:spPr>
          <a:xfrm>
            <a:off x="6096000" y="5766619"/>
            <a:ext cx="0" cy="6486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楕円 17">
            <a:extLst>
              <a:ext uri="{FF2B5EF4-FFF2-40B4-BE49-F238E27FC236}">
                <a16:creationId xmlns:a16="http://schemas.microsoft.com/office/drawing/2014/main" id="{2CB2C746-DE82-42E6-A267-EA5618594478}"/>
              </a:ext>
            </a:extLst>
          </p:cNvPr>
          <p:cNvSpPr/>
          <p:nvPr/>
        </p:nvSpPr>
        <p:spPr>
          <a:xfrm>
            <a:off x="3014411" y="2243547"/>
            <a:ext cx="1379331"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t>大</a:t>
            </a:r>
          </a:p>
        </p:txBody>
      </p:sp>
      <p:sp>
        <p:nvSpPr>
          <p:cNvPr id="19" name="楕円 18">
            <a:extLst>
              <a:ext uri="{FF2B5EF4-FFF2-40B4-BE49-F238E27FC236}">
                <a16:creationId xmlns:a16="http://schemas.microsoft.com/office/drawing/2014/main" id="{E8093DC7-7384-4230-8BFD-8ED62ACF8289}"/>
              </a:ext>
            </a:extLst>
          </p:cNvPr>
          <p:cNvSpPr/>
          <p:nvPr/>
        </p:nvSpPr>
        <p:spPr>
          <a:xfrm>
            <a:off x="3014411" y="4012457"/>
            <a:ext cx="1379331"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t>大</a:t>
            </a:r>
          </a:p>
        </p:txBody>
      </p:sp>
      <p:sp>
        <p:nvSpPr>
          <p:cNvPr id="20" name="楕円 19">
            <a:extLst>
              <a:ext uri="{FF2B5EF4-FFF2-40B4-BE49-F238E27FC236}">
                <a16:creationId xmlns:a16="http://schemas.microsoft.com/office/drawing/2014/main" id="{DD7F1D98-52D1-40CA-944B-320B2DE3665D}"/>
              </a:ext>
            </a:extLst>
          </p:cNvPr>
          <p:cNvSpPr/>
          <p:nvPr/>
        </p:nvSpPr>
        <p:spPr>
          <a:xfrm>
            <a:off x="958303" y="2360637"/>
            <a:ext cx="1379331"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t>大</a:t>
            </a:r>
          </a:p>
        </p:txBody>
      </p:sp>
      <p:sp>
        <p:nvSpPr>
          <p:cNvPr id="22" name="正方形/長方形 21">
            <a:extLst>
              <a:ext uri="{FF2B5EF4-FFF2-40B4-BE49-F238E27FC236}">
                <a16:creationId xmlns:a16="http://schemas.microsoft.com/office/drawing/2014/main" id="{CF1F5EAE-1B34-4BBF-B8E7-6566115C45B5}"/>
              </a:ext>
            </a:extLst>
          </p:cNvPr>
          <p:cNvSpPr/>
          <p:nvPr/>
        </p:nvSpPr>
        <p:spPr>
          <a:xfrm>
            <a:off x="5057614" y="1313727"/>
            <a:ext cx="207677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セロハン</a:t>
            </a:r>
          </a:p>
        </p:txBody>
      </p:sp>
      <p:sp>
        <p:nvSpPr>
          <p:cNvPr id="23" name="楕円 22">
            <a:extLst>
              <a:ext uri="{FF2B5EF4-FFF2-40B4-BE49-F238E27FC236}">
                <a16:creationId xmlns:a16="http://schemas.microsoft.com/office/drawing/2014/main" id="{AA27553A-417D-4FE4-A312-801F5AF55287}"/>
              </a:ext>
            </a:extLst>
          </p:cNvPr>
          <p:cNvSpPr/>
          <p:nvPr/>
        </p:nvSpPr>
        <p:spPr>
          <a:xfrm>
            <a:off x="5057614" y="2772696"/>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24" name="楕円 23">
            <a:extLst>
              <a:ext uri="{FF2B5EF4-FFF2-40B4-BE49-F238E27FC236}">
                <a16:creationId xmlns:a16="http://schemas.microsoft.com/office/drawing/2014/main" id="{8A02E63C-D573-4322-AB41-0EDB5A88E729}"/>
              </a:ext>
            </a:extLst>
          </p:cNvPr>
          <p:cNvSpPr/>
          <p:nvPr/>
        </p:nvSpPr>
        <p:spPr>
          <a:xfrm>
            <a:off x="5003306" y="3536741"/>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25" name="楕円 24">
            <a:extLst>
              <a:ext uri="{FF2B5EF4-FFF2-40B4-BE49-F238E27FC236}">
                <a16:creationId xmlns:a16="http://schemas.microsoft.com/office/drawing/2014/main" id="{4D75A13E-7CDD-4A51-86CA-E15AE3EC4BC1}"/>
              </a:ext>
            </a:extLst>
          </p:cNvPr>
          <p:cNvSpPr/>
          <p:nvPr/>
        </p:nvSpPr>
        <p:spPr>
          <a:xfrm>
            <a:off x="5549653" y="4424515"/>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pic>
        <p:nvPicPr>
          <p:cNvPr id="26" name="図 25">
            <a:extLst>
              <a:ext uri="{FF2B5EF4-FFF2-40B4-BE49-F238E27FC236}">
                <a16:creationId xmlns:a16="http://schemas.microsoft.com/office/drawing/2014/main" id="{272D75CB-E495-4412-9071-E5248C5BD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906" y="5347957"/>
            <a:ext cx="518205" cy="493819"/>
          </a:xfrm>
          <a:prstGeom prst="rect">
            <a:avLst/>
          </a:prstGeom>
        </p:spPr>
      </p:pic>
      <p:sp>
        <p:nvSpPr>
          <p:cNvPr id="27" name="楕円 26">
            <a:extLst>
              <a:ext uri="{FF2B5EF4-FFF2-40B4-BE49-F238E27FC236}">
                <a16:creationId xmlns:a16="http://schemas.microsoft.com/office/drawing/2014/main" id="{5C60ED95-653A-406F-AED4-02CED0BFF509}"/>
              </a:ext>
            </a:extLst>
          </p:cNvPr>
          <p:cNvSpPr/>
          <p:nvPr/>
        </p:nvSpPr>
        <p:spPr>
          <a:xfrm>
            <a:off x="4264591" y="3761733"/>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28" name="楕円 27">
            <a:extLst>
              <a:ext uri="{FF2B5EF4-FFF2-40B4-BE49-F238E27FC236}">
                <a16:creationId xmlns:a16="http://schemas.microsoft.com/office/drawing/2014/main" id="{B66935DC-8DA5-461F-9B3B-3DA077F4E6CA}"/>
              </a:ext>
            </a:extLst>
          </p:cNvPr>
          <p:cNvSpPr/>
          <p:nvPr/>
        </p:nvSpPr>
        <p:spPr>
          <a:xfrm>
            <a:off x="3471568" y="3564055"/>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29" name="楕円 28">
            <a:extLst>
              <a:ext uri="{FF2B5EF4-FFF2-40B4-BE49-F238E27FC236}">
                <a16:creationId xmlns:a16="http://schemas.microsoft.com/office/drawing/2014/main" id="{EBC2DA66-D37A-4039-AF7A-2D388D2E106D}"/>
              </a:ext>
            </a:extLst>
          </p:cNvPr>
          <p:cNvSpPr/>
          <p:nvPr/>
        </p:nvSpPr>
        <p:spPr>
          <a:xfrm>
            <a:off x="587651" y="3817267"/>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cxnSp>
        <p:nvCxnSpPr>
          <p:cNvPr id="33" name="直線コネクタ 32">
            <a:extLst>
              <a:ext uri="{FF2B5EF4-FFF2-40B4-BE49-F238E27FC236}">
                <a16:creationId xmlns:a16="http://schemas.microsoft.com/office/drawing/2014/main" id="{1210EB64-42E6-47E3-BB04-877B3152B133}"/>
              </a:ext>
            </a:extLst>
          </p:cNvPr>
          <p:cNvCxnSpPr>
            <a:cxnSpLocks/>
          </p:cNvCxnSpPr>
          <p:nvPr/>
        </p:nvCxnSpPr>
        <p:spPr>
          <a:xfrm>
            <a:off x="6096000" y="6577781"/>
            <a:ext cx="0" cy="5309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E3F6E805-7F41-41F9-8EFD-EF7629592455}"/>
              </a:ext>
            </a:extLst>
          </p:cNvPr>
          <p:cNvSpPr/>
          <p:nvPr/>
        </p:nvSpPr>
        <p:spPr>
          <a:xfrm>
            <a:off x="5594895" y="5433259"/>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38" name="楕円 37">
            <a:extLst>
              <a:ext uri="{FF2B5EF4-FFF2-40B4-BE49-F238E27FC236}">
                <a16:creationId xmlns:a16="http://schemas.microsoft.com/office/drawing/2014/main" id="{737FA513-AECF-4EDF-9A03-8A03E1E1C025}"/>
              </a:ext>
            </a:extLst>
          </p:cNvPr>
          <p:cNvSpPr/>
          <p:nvPr/>
        </p:nvSpPr>
        <p:spPr>
          <a:xfrm>
            <a:off x="909876" y="4653115"/>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39" name="楕円 38">
            <a:extLst>
              <a:ext uri="{FF2B5EF4-FFF2-40B4-BE49-F238E27FC236}">
                <a16:creationId xmlns:a16="http://schemas.microsoft.com/office/drawing/2014/main" id="{61245831-2A3F-4F3D-8929-B27F9F5EC836}"/>
              </a:ext>
            </a:extLst>
          </p:cNvPr>
          <p:cNvSpPr/>
          <p:nvPr/>
        </p:nvSpPr>
        <p:spPr>
          <a:xfrm>
            <a:off x="2552539" y="3686200"/>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40" name="楕円 39">
            <a:extLst>
              <a:ext uri="{FF2B5EF4-FFF2-40B4-BE49-F238E27FC236}">
                <a16:creationId xmlns:a16="http://schemas.microsoft.com/office/drawing/2014/main" id="{63EAC89B-EFD9-4148-9A27-32A05B7B40C7}"/>
              </a:ext>
            </a:extLst>
          </p:cNvPr>
          <p:cNvSpPr/>
          <p:nvPr/>
        </p:nvSpPr>
        <p:spPr>
          <a:xfrm>
            <a:off x="1766350" y="2893023"/>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41" name="楕円 40">
            <a:extLst>
              <a:ext uri="{FF2B5EF4-FFF2-40B4-BE49-F238E27FC236}">
                <a16:creationId xmlns:a16="http://schemas.microsoft.com/office/drawing/2014/main" id="{D46F6DDF-6923-475D-AD59-762992145EAD}"/>
              </a:ext>
            </a:extLst>
          </p:cNvPr>
          <p:cNvSpPr/>
          <p:nvPr/>
        </p:nvSpPr>
        <p:spPr>
          <a:xfrm>
            <a:off x="3283018" y="3143746"/>
            <a:ext cx="258301"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小</a:t>
            </a:r>
          </a:p>
        </p:txBody>
      </p:sp>
      <p:sp>
        <p:nvSpPr>
          <p:cNvPr id="30" name="タイトル 1">
            <a:extLst>
              <a:ext uri="{FF2B5EF4-FFF2-40B4-BE49-F238E27FC236}">
                <a16:creationId xmlns:a16="http://schemas.microsoft.com/office/drawing/2014/main" id="{29017A40-12F0-4000-BD20-7CBA7BD7CF30}"/>
              </a:ext>
            </a:extLst>
          </p:cNvPr>
          <p:cNvSpPr txBox="1">
            <a:spLocks/>
          </p:cNvSpPr>
          <p:nvPr/>
        </p:nvSpPr>
        <p:spPr>
          <a:xfrm>
            <a:off x="425267" y="5367376"/>
            <a:ext cx="2445401" cy="72359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t>デンプンと糖</a:t>
            </a:r>
          </a:p>
        </p:txBody>
      </p:sp>
      <p:sp>
        <p:nvSpPr>
          <p:cNvPr id="31" name="タイトル 1">
            <a:extLst>
              <a:ext uri="{FF2B5EF4-FFF2-40B4-BE49-F238E27FC236}">
                <a16:creationId xmlns:a16="http://schemas.microsoft.com/office/drawing/2014/main" id="{C2A6A81B-6503-4943-8536-56178461F702}"/>
              </a:ext>
            </a:extLst>
          </p:cNvPr>
          <p:cNvSpPr txBox="1">
            <a:spLocks/>
          </p:cNvSpPr>
          <p:nvPr/>
        </p:nvSpPr>
        <p:spPr>
          <a:xfrm>
            <a:off x="10835164" y="4995017"/>
            <a:ext cx="8101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水</a:t>
            </a:r>
          </a:p>
        </p:txBody>
      </p:sp>
    </p:spTree>
    <p:extLst>
      <p:ext uri="{BB962C8B-B14F-4D97-AF65-F5344CB8AC3E}">
        <p14:creationId xmlns:p14="http://schemas.microsoft.com/office/powerpoint/2010/main" val="382476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1"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1"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1"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39" presetClass="path" presetSubtype="0" accel="50000" decel="50000" fill="hold" grpId="0" nodeType="clickEffect">
                                  <p:stCondLst>
                                    <p:cond delay="0"/>
                                  </p:stCondLst>
                                  <p:childTnLst>
                                    <p:animMotion origin="layout" path="M 1.66667E-6 -1.11111E-6 C -0.01966 -1.11111E-6 -0.0349 0.04514 -0.0349 0.09908 C -0.0349 0.15533 -0.01966 0.20023 1.66667E-6 0.20023 C 0.0194 0.20023 0.03489 0.24491 0.03489 0.30116 C 0.03489 0.35509 0.01966 0.40046 1.66667E-6 0.40046 " pathEditMode="relative" rAng="5400000" ptsTypes="AAAAA">
                                      <p:cBhvr>
                                        <p:cTn id="40" dur="2000" fill="hold"/>
                                        <p:tgtEl>
                                          <p:spTgt spid="20"/>
                                        </p:tgtEl>
                                        <p:attrNameLst>
                                          <p:attrName>ppt_x</p:attrName>
                                          <p:attrName>ppt_y</p:attrName>
                                        </p:attrNameLst>
                                      </p:cBhvr>
                                      <p:rCtr x="0" y="20023"/>
                                    </p:animMotion>
                                  </p:childTnLst>
                                </p:cTn>
                              </p:par>
                            </p:childTnLst>
                          </p:cTn>
                        </p:par>
                      </p:childTnLst>
                    </p:cTn>
                  </p:par>
                  <p:par>
                    <p:cTn id="41" fill="hold">
                      <p:stCondLst>
                        <p:cond delay="indefinite"/>
                      </p:stCondLst>
                      <p:childTnLst>
                        <p:par>
                          <p:cTn id="42" fill="hold">
                            <p:stCondLst>
                              <p:cond delay="0"/>
                            </p:stCondLst>
                            <p:childTnLst>
                              <p:par>
                                <p:cTn id="43" presetID="58" presetClass="path" presetSubtype="0" accel="50000" decel="50000" fill="hold" grpId="0" nodeType="clickEffect">
                                  <p:stCondLst>
                                    <p:cond delay="0"/>
                                  </p:stCondLst>
                                  <p:childTnLst>
                                    <p:animMotion origin="layout" path="M 3.95833E-6 -1.11111E-6 L 0.1 0.0669 C 0.12252 0.08102 0.13528 0.10208 0.13528 0.12408 C 0.13528 0.14908 0.12252 0.16898 0.1 0.1831 L 3.95833E-6 0.25 " pathEditMode="relative" rAng="0" ptsTypes="AAAAA">
                                      <p:cBhvr>
                                        <p:cTn id="44" dur="2000" fill="hold"/>
                                        <p:tgtEl>
                                          <p:spTgt spid="18"/>
                                        </p:tgtEl>
                                        <p:attrNameLst>
                                          <p:attrName>ppt_x</p:attrName>
                                          <p:attrName>ppt_y</p:attrName>
                                        </p:attrNameLst>
                                      </p:cBhvr>
                                      <p:rCtr x="6758" y="12500"/>
                                    </p:animMotion>
                                  </p:childTnLst>
                                </p:cTn>
                              </p:par>
                              <p:par>
                                <p:cTn id="45" presetID="58" presetClass="path" presetSubtype="0" accel="50000" decel="50000" fill="hold" grpId="0" nodeType="withEffect">
                                  <p:stCondLst>
                                    <p:cond delay="0"/>
                                  </p:stCondLst>
                                  <p:childTnLst>
                                    <p:animMotion origin="layout" path="M 3.95833E-6 -2.96296E-6 L 0.1 0.0669 C 0.12252 0.08102 0.13528 0.10209 0.13528 0.12408 C 0.13528 0.14908 0.12252 0.16898 0.1 0.1831 L 3.95833E-6 0.25 " pathEditMode="relative" rAng="0" ptsTypes="AAAAA">
                                      <p:cBhvr>
                                        <p:cTn id="46" dur="2000" fill="hold"/>
                                        <p:tgtEl>
                                          <p:spTgt spid="19"/>
                                        </p:tgtEl>
                                        <p:attrNameLst>
                                          <p:attrName>ppt_x</p:attrName>
                                          <p:attrName>ppt_y</p:attrName>
                                        </p:attrNameLst>
                                      </p:cBhvr>
                                      <p:rCtr x="6758" y="12500"/>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63" presetClass="path" presetSubtype="0" accel="50000" decel="50000" fill="hold" grpId="1" nodeType="clickEffect">
                                  <p:stCondLst>
                                    <p:cond delay="0"/>
                                  </p:stCondLst>
                                  <p:childTnLst>
                                    <p:animMotion origin="layout" path="M 0 0 L 0.25 0 E" pathEditMode="relative" ptsTypes="">
                                      <p:cBhvr>
                                        <p:cTn id="88" dur="2000" fill="hold"/>
                                        <p:tgtEl>
                                          <p:spTgt spid="23"/>
                                        </p:tgtEl>
                                        <p:attrNameLst>
                                          <p:attrName>ppt_x</p:attrName>
                                          <p:attrName>ppt_y</p:attrName>
                                        </p:attrNameLst>
                                      </p:cBhvr>
                                    </p:animMotion>
                                  </p:childTnLst>
                                </p:cTn>
                              </p:par>
                            </p:childTnLst>
                          </p:cTn>
                        </p:par>
                        <p:par>
                          <p:cTn id="89" fill="hold">
                            <p:stCondLst>
                              <p:cond delay="2000"/>
                            </p:stCondLst>
                            <p:childTnLst>
                              <p:par>
                                <p:cTn id="90" presetID="63" presetClass="path" presetSubtype="0" accel="50000" decel="50000" fill="hold" grpId="1" nodeType="afterEffect">
                                  <p:stCondLst>
                                    <p:cond delay="0"/>
                                  </p:stCondLst>
                                  <p:childTnLst>
                                    <p:animMotion origin="layout" path="M 0 0 L 0.25 0 E" pathEditMode="relative" ptsTypes="">
                                      <p:cBhvr>
                                        <p:cTn id="91" dur="2000" fill="hold"/>
                                        <p:tgtEl>
                                          <p:spTgt spid="25"/>
                                        </p:tgtEl>
                                        <p:attrNameLst>
                                          <p:attrName>ppt_x</p:attrName>
                                          <p:attrName>ppt_y</p:attrName>
                                        </p:attrNameLst>
                                      </p:cBhvr>
                                    </p:animMotion>
                                  </p:childTnLst>
                                </p:cTn>
                              </p:par>
                              <p:par>
                                <p:cTn id="92" presetID="63" presetClass="path" presetSubtype="0" accel="50000" decel="50000" fill="hold" grpId="1" nodeType="withEffect">
                                  <p:stCondLst>
                                    <p:cond delay="0"/>
                                  </p:stCondLst>
                                  <p:childTnLst>
                                    <p:animMotion origin="layout" path="M -1.04167E-6 3.33333E-6 L 0.36159 3.33333E-6 " pathEditMode="relative" rAng="0" ptsTypes="AA">
                                      <p:cBhvr>
                                        <p:cTn id="93" dur="2000" fill="hold"/>
                                        <p:tgtEl>
                                          <p:spTgt spid="37"/>
                                        </p:tgtEl>
                                        <p:attrNameLst>
                                          <p:attrName>ppt_x</p:attrName>
                                          <p:attrName>ppt_y</p:attrName>
                                        </p:attrNameLst>
                                      </p:cBhvr>
                                      <p:rCtr x="18073" y="0"/>
                                    </p:animMotion>
                                  </p:childTnLst>
                                </p:cTn>
                              </p:par>
                              <p:par>
                                <p:cTn id="94" presetID="63" presetClass="path" presetSubtype="0" accel="50000" decel="50000" fill="hold" grpId="1" nodeType="withEffect">
                                  <p:stCondLst>
                                    <p:cond delay="0"/>
                                  </p:stCondLst>
                                  <p:childTnLst>
                                    <p:animMotion origin="layout" path="M -2.5E-6 -2.96296E-6 L 0.25 -2.96296E-6 " pathEditMode="relative" rAng="0" ptsTypes="AA">
                                      <p:cBhvr>
                                        <p:cTn id="95" dur="2000" fill="hold"/>
                                        <p:tgtEl>
                                          <p:spTgt spid="28"/>
                                        </p:tgtEl>
                                        <p:attrNameLst>
                                          <p:attrName>ppt_x</p:attrName>
                                          <p:attrName>ppt_y</p:attrName>
                                        </p:attrNameLst>
                                      </p:cBhvr>
                                      <p:rCtr x="12500" y="0"/>
                                    </p:animMotion>
                                  </p:childTnLst>
                                </p:cTn>
                              </p:par>
                            </p:childTnLst>
                          </p:cTn>
                        </p:par>
                      </p:childTnLst>
                    </p:cTn>
                  </p:par>
                  <p:par>
                    <p:cTn id="96" fill="hold">
                      <p:stCondLst>
                        <p:cond delay="indefinite"/>
                      </p:stCondLst>
                      <p:childTnLst>
                        <p:par>
                          <p:cTn id="97" fill="hold">
                            <p:stCondLst>
                              <p:cond delay="0"/>
                            </p:stCondLst>
                            <p:childTnLst>
                              <p:par>
                                <p:cTn id="98" presetID="58" presetClass="path" presetSubtype="0" accel="50000" decel="50000" fill="hold" grpId="1" nodeType="clickEffect">
                                  <p:stCondLst>
                                    <p:cond delay="0"/>
                                  </p:stCondLst>
                                  <p:childTnLst>
                                    <p:animMotion origin="layout" path="M -3.54167E-6 -0.01389 L 0.23607 0.02546 C 0.2892 0.03356 0.31927 0.04606 0.31927 0.05879 C 0.31927 0.07361 0.2892 0.08541 0.23607 0.09352 L -3.54167E-6 0.13333 " pathEditMode="relative" rAng="0" ptsTypes="AAAAA">
                                      <p:cBhvr>
                                        <p:cTn id="99" dur="2000" fill="hold"/>
                                        <p:tgtEl>
                                          <p:spTgt spid="24"/>
                                        </p:tgtEl>
                                        <p:attrNameLst>
                                          <p:attrName>ppt_x</p:attrName>
                                          <p:attrName>ppt_y</p:attrName>
                                        </p:attrNameLst>
                                      </p:cBhvr>
                                      <p:rCtr x="15964" y="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3" grpId="0" animBg="1"/>
      <p:bldP spid="23" grpId="1" animBg="1"/>
      <p:bldP spid="24" grpId="0" animBg="1"/>
      <p:bldP spid="24" grpId="1" animBg="1"/>
      <p:bldP spid="25" grpId="0" animBg="1"/>
      <p:bldP spid="25" grpId="1" animBg="1"/>
      <p:bldP spid="27" grpId="0" animBg="1"/>
      <p:bldP spid="28" grpId="0" animBg="1"/>
      <p:bldP spid="28" grpId="1" animBg="1"/>
      <p:bldP spid="29" grpId="0" animBg="1"/>
      <p:bldP spid="37" grpId="0" animBg="1"/>
      <p:bldP spid="37" grpId="1" animBg="1"/>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B30346A7-21E8-4C7B-97D6-BC31FF85914C}"/>
              </a:ext>
            </a:extLst>
          </p:cNvPr>
          <p:cNvGraphicFramePr>
            <a:graphicFrameLocks noGrp="1"/>
          </p:cNvGraphicFramePr>
          <p:nvPr>
            <p:ph idx="1"/>
            <p:extLst>
              <p:ext uri="{D42A27DB-BD31-4B8C-83A1-F6EECF244321}">
                <p14:modId xmlns:p14="http://schemas.microsoft.com/office/powerpoint/2010/main" val="1677094927"/>
              </p:ext>
            </p:extLst>
          </p:nvPr>
        </p:nvGraphicFramePr>
        <p:xfrm>
          <a:off x="86380" y="338042"/>
          <a:ext cx="7261326" cy="2176508"/>
        </p:xfrm>
        <a:graphic>
          <a:graphicData uri="http://schemas.openxmlformats.org/drawingml/2006/table">
            <a:tbl>
              <a:tblPr firstRow="1" bandRow="1">
                <a:tableStyleId>{5C22544A-7EE6-4342-B048-85BDC9FD1C3A}</a:tableStyleId>
              </a:tblPr>
              <a:tblGrid>
                <a:gridCol w="2442216">
                  <a:extLst>
                    <a:ext uri="{9D8B030D-6E8A-4147-A177-3AD203B41FA5}">
                      <a16:colId xmlns:a16="http://schemas.microsoft.com/office/drawing/2014/main" val="1189501724"/>
                    </a:ext>
                  </a:extLst>
                </a:gridCol>
                <a:gridCol w="2303725">
                  <a:extLst>
                    <a:ext uri="{9D8B030D-6E8A-4147-A177-3AD203B41FA5}">
                      <a16:colId xmlns:a16="http://schemas.microsoft.com/office/drawing/2014/main" val="3463237724"/>
                    </a:ext>
                  </a:extLst>
                </a:gridCol>
                <a:gridCol w="2515385">
                  <a:extLst>
                    <a:ext uri="{9D8B030D-6E8A-4147-A177-3AD203B41FA5}">
                      <a16:colId xmlns:a16="http://schemas.microsoft.com/office/drawing/2014/main" val="2374971643"/>
                    </a:ext>
                  </a:extLst>
                </a:gridCol>
              </a:tblGrid>
              <a:tr h="676774">
                <a:tc>
                  <a:txBody>
                    <a:bodyPr/>
                    <a:lstStyle/>
                    <a:p>
                      <a:endParaRPr kumimoji="1" lang="ja-JP" altLang="en-US" dirty="0"/>
                    </a:p>
                  </a:txBody>
                  <a:tcPr/>
                </a:tc>
                <a:tc>
                  <a:txBody>
                    <a:bodyPr/>
                    <a:lstStyle/>
                    <a:p>
                      <a:pPr algn="ctr"/>
                      <a:r>
                        <a:rPr kumimoji="1" lang="ja-JP" altLang="en-US" sz="2400" dirty="0">
                          <a:solidFill>
                            <a:schemeClr val="bg1"/>
                          </a:solidFill>
                        </a:rPr>
                        <a:t>セロハンの上の水</a:t>
                      </a:r>
                    </a:p>
                  </a:txBody>
                  <a:tcPr/>
                </a:tc>
                <a:tc>
                  <a:txBody>
                    <a:bodyPr/>
                    <a:lstStyle/>
                    <a:p>
                      <a:pPr algn="ctr"/>
                      <a:r>
                        <a:rPr kumimoji="1" lang="ja-JP" altLang="en-US" sz="2400" dirty="0"/>
                        <a:t>ペトリ皿の中</a:t>
                      </a:r>
                    </a:p>
                  </a:txBody>
                  <a:tcPr/>
                </a:tc>
                <a:extLst>
                  <a:ext uri="{0D108BD9-81ED-4DB2-BD59-A6C34878D82A}">
                    <a16:rowId xmlns:a16="http://schemas.microsoft.com/office/drawing/2014/main" val="1282912977"/>
                  </a:ext>
                </a:extLst>
              </a:tr>
              <a:tr h="676774">
                <a:tc>
                  <a:txBody>
                    <a:bodyPr/>
                    <a:lstStyle/>
                    <a:p>
                      <a:r>
                        <a:rPr kumimoji="1" lang="ja-JP" altLang="en-US" sz="2800" dirty="0"/>
                        <a:t>ヨウ素溶液</a:t>
                      </a:r>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1090547750"/>
                  </a:ext>
                </a:extLst>
              </a:tr>
              <a:tr h="676774">
                <a:tc>
                  <a:txBody>
                    <a:bodyPr/>
                    <a:lstStyle/>
                    <a:p>
                      <a:r>
                        <a:rPr kumimoji="1" lang="ja-JP" altLang="en-US" sz="2400" dirty="0"/>
                        <a:t>ベネジクト溶液</a:t>
                      </a:r>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383725499"/>
                  </a:ext>
                </a:extLst>
              </a:tr>
            </a:tbl>
          </a:graphicData>
        </a:graphic>
      </p:graphicFrame>
      <p:sp>
        <p:nvSpPr>
          <p:cNvPr id="2" name="正方形/長方形 1">
            <a:extLst>
              <a:ext uri="{FF2B5EF4-FFF2-40B4-BE49-F238E27FC236}">
                <a16:creationId xmlns:a16="http://schemas.microsoft.com/office/drawing/2014/main" id="{51B4FA35-08CB-4B78-A037-60ED0F70E5D5}"/>
              </a:ext>
            </a:extLst>
          </p:cNvPr>
          <p:cNvSpPr/>
          <p:nvPr/>
        </p:nvSpPr>
        <p:spPr>
          <a:xfrm>
            <a:off x="657727" y="2679032"/>
            <a:ext cx="250256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ペトリ皿の中</a:t>
            </a:r>
          </a:p>
        </p:txBody>
      </p:sp>
      <p:sp>
        <p:nvSpPr>
          <p:cNvPr id="15" name="正方形/長方形 14">
            <a:extLst>
              <a:ext uri="{FF2B5EF4-FFF2-40B4-BE49-F238E27FC236}">
                <a16:creationId xmlns:a16="http://schemas.microsoft.com/office/drawing/2014/main" id="{63DC9317-B847-4AC1-9AF3-5857A5FA4E67}"/>
              </a:ext>
            </a:extLst>
          </p:cNvPr>
          <p:cNvSpPr/>
          <p:nvPr/>
        </p:nvSpPr>
        <p:spPr>
          <a:xfrm>
            <a:off x="3568453" y="2526632"/>
            <a:ext cx="345714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accent2">
                    <a:lumMod val="75000"/>
                  </a:schemeClr>
                </a:solidFill>
              </a:rPr>
              <a:t>ヨウ素溶液を滴下</a:t>
            </a:r>
          </a:p>
        </p:txBody>
      </p:sp>
      <p:sp>
        <p:nvSpPr>
          <p:cNvPr id="16" name="正方形/長方形 15">
            <a:extLst>
              <a:ext uri="{FF2B5EF4-FFF2-40B4-BE49-F238E27FC236}">
                <a16:creationId xmlns:a16="http://schemas.microsoft.com/office/drawing/2014/main" id="{B9E81189-5C3D-4A72-8076-E137064EA35C}"/>
              </a:ext>
            </a:extLst>
          </p:cNvPr>
          <p:cNvSpPr/>
          <p:nvPr/>
        </p:nvSpPr>
        <p:spPr>
          <a:xfrm>
            <a:off x="5277851" y="1287927"/>
            <a:ext cx="1636230" cy="491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7030A0"/>
                </a:solidFill>
              </a:rPr>
              <a:t>青紫色</a:t>
            </a:r>
          </a:p>
        </p:txBody>
      </p:sp>
      <p:sp>
        <p:nvSpPr>
          <p:cNvPr id="17" name="正方形/長方形 16">
            <a:extLst>
              <a:ext uri="{FF2B5EF4-FFF2-40B4-BE49-F238E27FC236}">
                <a16:creationId xmlns:a16="http://schemas.microsoft.com/office/drawing/2014/main" id="{FF539AA3-C1FB-4135-9E95-4DD067F3F8D7}"/>
              </a:ext>
            </a:extLst>
          </p:cNvPr>
          <p:cNvSpPr/>
          <p:nvPr/>
        </p:nvSpPr>
        <p:spPr>
          <a:xfrm>
            <a:off x="3229787" y="2534290"/>
            <a:ext cx="607111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accent5">
                    <a:lumMod val="75000"/>
                  </a:schemeClr>
                </a:solidFill>
              </a:rPr>
              <a:t>ベネジクト溶液を</a:t>
            </a:r>
            <a:r>
              <a:rPr kumimoji="1" lang="ja-JP" altLang="en-US" sz="3200" dirty="0" smtClean="0">
                <a:solidFill>
                  <a:schemeClr val="accent5">
                    <a:lumMod val="75000"/>
                  </a:schemeClr>
                </a:solidFill>
              </a:rPr>
              <a:t>滴下して加熱</a:t>
            </a:r>
            <a:endParaRPr kumimoji="1" lang="ja-JP" altLang="en-US" sz="3200" dirty="0">
              <a:solidFill>
                <a:schemeClr val="accent5">
                  <a:lumMod val="75000"/>
                </a:schemeClr>
              </a:solidFill>
            </a:endParaRPr>
          </a:p>
        </p:txBody>
      </p:sp>
      <p:sp>
        <p:nvSpPr>
          <p:cNvPr id="18" name="正方形/長方形 17">
            <a:extLst>
              <a:ext uri="{FF2B5EF4-FFF2-40B4-BE49-F238E27FC236}">
                <a16:creationId xmlns:a16="http://schemas.microsoft.com/office/drawing/2014/main" id="{7888932A-3F43-4C5C-951F-723EF0E6C52C}"/>
              </a:ext>
            </a:extLst>
          </p:cNvPr>
          <p:cNvSpPr/>
          <p:nvPr/>
        </p:nvSpPr>
        <p:spPr>
          <a:xfrm>
            <a:off x="5065049" y="1857201"/>
            <a:ext cx="2117556" cy="706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2">
                    <a:lumMod val="75000"/>
                  </a:schemeClr>
                </a:solidFill>
              </a:rPr>
              <a:t>赤褐色</a:t>
            </a:r>
          </a:p>
        </p:txBody>
      </p:sp>
      <p:sp>
        <p:nvSpPr>
          <p:cNvPr id="19" name="正方形/長方形 18">
            <a:extLst>
              <a:ext uri="{FF2B5EF4-FFF2-40B4-BE49-F238E27FC236}">
                <a16:creationId xmlns:a16="http://schemas.microsoft.com/office/drawing/2014/main" id="{183139C5-5235-44B0-8526-A7A9710C814E}"/>
              </a:ext>
            </a:extLst>
          </p:cNvPr>
          <p:cNvSpPr/>
          <p:nvPr/>
        </p:nvSpPr>
        <p:spPr>
          <a:xfrm>
            <a:off x="278926" y="2669437"/>
            <a:ext cx="3138523" cy="642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セロハンの上の水</a:t>
            </a:r>
          </a:p>
        </p:txBody>
      </p:sp>
      <p:sp>
        <p:nvSpPr>
          <p:cNvPr id="20" name="正方形/長方形 19">
            <a:extLst>
              <a:ext uri="{FF2B5EF4-FFF2-40B4-BE49-F238E27FC236}">
                <a16:creationId xmlns:a16="http://schemas.microsoft.com/office/drawing/2014/main" id="{D79FFE91-58A5-4EC5-91E8-B478F1DC061C}"/>
              </a:ext>
            </a:extLst>
          </p:cNvPr>
          <p:cNvSpPr/>
          <p:nvPr/>
        </p:nvSpPr>
        <p:spPr>
          <a:xfrm>
            <a:off x="2730399" y="1151556"/>
            <a:ext cx="1917881" cy="724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変化なし</a:t>
            </a:r>
          </a:p>
        </p:txBody>
      </p:sp>
      <p:sp>
        <p:nvSpPr>
          <p:cNvPr id="21" name="正方形/長方形 20">
            <a:extLst>
              <a:ext uri="{FF2B5EF4-FFF2-40B4-BE49-F238E27FC236}">
                <a16:creationId xmlns:a16="http://schemas.microsoft.com/office/drawing/2014/main" id="{1AEC64DC-5EA6-46DE-8956-A169C519F28C}"/>
              </a:ext>
            </a:extLst>
          </p:cNvPr>
          <p:cNvSpPr/>
          <p:nvPr/>
        </p:nvSpPr>
        <p:spPr>
          <a:xfrm>
            <a:off x="3089086" y="1887956"/>
            <a:ext cx="1063036"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4">
                    <a:lumMod val="75000"/>
                  </a:schemeClr>
                </a:solidFill>
              </a:rPr>
              <a:t>黄色</a:t>
            </a:r>
          </a:p>
        </p:txBody>
      </p:sp>
      <p:pic>
        <p:nvPicPr>
          <p:cNvPr id="23" name="図 22">
            <a:extLst>
              <a:ext uri="{FF2B5EF4-FFF2-40B4-BE49-F238E27FC236}">
                <a16:creationId xmlns:a16="http://schemas.microsoft.com/office/drawing/2014/main" id="{DE00FB88-D257-4F6E-B9AC-C388A0E07E9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157663" y="3538790"/>
            <a:ext cx="2422358" cy="3192380"/>
          </a:xfrm>
          <a:prstGeom prst="rect">
            <a:avLst/>
          </a:prstGeom>
        </p:spPr>
      </p:pic>
      <p:pic>
        <p:nvPicPr>
          <p:cNvPr id="25" name="図 24">
            <a:extLst>
              <a:ext uri="{FF2B5EF4-FFF2-40B4-BE49-F238E27FC236}">
                <a16:creationId xmlns:a16="http://schemas.microsoft.com/office/drawing/2014/main" id="{909CAED6-2E77-4F6C-A8B6-69B0F4C268C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906124" y="3288632"/>
            <a:ext cx="2513216" cy="3561722"/>
          </a:xfrm>
          <a:prstGeom prst="rect">
            <a:avLst/>
          </a:prstGeom>
        </p:spPr>
      </p:pic>
      <p:pic>
        <p:nvPicPr>
          <p:cNvPr id="27" name="図 26">
            <a:extLst>
              <a:ext uri="{FF2B5EF4-FFF2-40B4-BE49-F238E27FC236}">
                <a16:creationId xmlns:a16="http://schemas.microsoft.com/office/drawing/2014/main" id="{2999651C-7225-417B-8381-94BB17D130C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010657" y="3697058"/>
            <a:ext cx="2513216" cy="2875843"/>
          </a:xfrm>
          <a:prstGeom prst="rect">
            <a:avLst/>
          </a:prstGeom>
        </p:spPr>
      </p:pic>
      <p:pic>
        <p:nvPicPr>
          <p:cNvPr id="29" name="図 28">
            <a:extLst>
              <a:ext uri="{FF2B5EF4-FFF2-40B4-BE49-F238E27FC236}">
                <a16:creationId xmlns:a16="http://schemas.microsoft.com/office/drawing/2014/main" id="{CDD881D3-7F4F-410B-B5BA-432B29B530B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6975616" y="3354091"/>
            <a:ext cx="2374232" cy="3430803"/>
          </a:xfrm>
          <a:prstGeom prst="rect">
            <a:avLst/>
          </a:prstGeom>
        </p:spPr>
      </p:pic>
      <p:pic>
        <p:nvPicPr>
          <p:cNvPr id="31" name="図 30">
            <a:extLst>
              <a:ext uri="{FF2B5EF4-FFF2-40B4-BE49-F238E27FC236}">
                <a16:creationId xmlns:a16="http://schemas.microsoft.com/office/drawing/2014/main" id="{83073760-61E3-4198-A7C2-170CAA2CABC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195251" y="3441032"/>
            <a:ext cx="2342075" cy="3409321"/>
          </a:xfrm>
          <a:prstGeom prst="rect">
            <a:avLst/>
          </a:prstGeom>
        </p:spPr>
      </p:pic>
      <p:pic>
        <p:nvPicPr>
          <p:cNvPr id="33" name="図 32">
            <a:extLst>
              <a:ext uri="{FF2B5EF4-FFF2-40B4-BE49-F238E27FC236}">
                <a16:creationId xmlns:a16="http://schemas.microsoft.com/office/drawing/2014/main" id="{991D19B2-1B04-4070-AEA5-B44A0373251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7025597" y="3288632"/>
            <a:ext cx="2198614" cy="3502775"/>
          </a:xfrm>
          <a:prstGeom prst="rect">
            <a:avLst/>
          </a:prstGeom>
        </p:spPr>
      </p:pic>
      <p:pic>
        <p:nvPicPr>
          <p:cNvPr id="35" name="図 34">
            <a:extLst>
              <a:ext uri="{FF2B5EF4-FFF2-40B4-BE49-F238E27FC236}">
                <a16:creationId xmlns:a16="http://schemas.microsoft.com/office/drawing/2014/main" id="{DEB9AC92-0187-4CB7-A867-5B454A8C698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2266981" y="3760957"/>
            <a:ext cx="2198614" cy="2871536"/>
          </a:xfrm>
          <a:prstGeom prst="rect">
            <a:avLst/>
          </a:prstGeom>
        </p:spPr>
      </p:pic>
      <p:pic>
        <p:nvPicPr>
          <p:cNvPr id="37" name="図 36">
            <a:extLst>
              <a:ext uri="{FF2B5EF4-FFF2-40B4-BE49-F238E27FC236}">
                <a16:creationId xmlns:a16="http://schemas.microsoft.com/office/drawing/2014/main" id="{AEF53C38-6A52-4784-B42C-A0810519616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7123162" y="3689245"/>
            <a:ext cx="2198613" cy="3095649"/>
          </a:xfrm>
          <a:prstGeom prst="rect">
            <a:avLst/>
          </a:prstGeom>
        </p:spPr>
      </p:pic>
      <p:cxnSp>
        <p:nvCxnSpPr>
          <p:cNvPr id="22" name="直線コネクタ 21">
            <a:extLst>
              <a:ext uri="{FF2B5EF4-FFF2-40B4-BE49-F238E27FC236}">
                <a16:creationId xmlns:a16="http://schemas.microsoft.com/office/drawing/2014/main" id="{CC0CF9C5-EDD2-42CC-BF70-B4857C517246}"/>
              </a:ext>
            </a:extLst>
          </p:cNvPr>
          <p:cNvCxnSpPr>
            <a:cxnSpLocks/>
          </p:cNvCxnSpPr>
          <p:nvPr/>
        </p:nvCxnSpPr>
        <p:spPr>
          <a:xfrm>
            <a:off x="7862180" y="1324001"/>
            <a:ext cx="0" cy="855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B12DBDE-F579-4DED-97E6-4F61E9FCF731}"/>
              </a:ext>
            </a:extLst>
          </p:cNvPr>
          <p:cNvCxnSpPr>
            <a:cxnSpLocks/>
          </p:cNvCxnSpPr>
          <p:nvPr/>
        </p:nvCxnSpPr>
        <p:spPr>
          <a:xfrm>
            <a:off x="7862180" y="2179641"/>
            <a:ext cx="3775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297181B-1F67-449C-82EA-2C79CDD36206}"/>
              </a:ext>
            </a:extLst>
          </p:cNvPr>
          <p:cNvCxnSpPr>
            <a:cxnSpLocks/>
          </p:cNvCxnSpPr>
          <p:nvPr/>
        </p:nvCxnSpPr>
        <p:spPr>
          <a:xfrm flipV="1">
            <a:off x="11632461" y="1372961"/>
            <a:ext cx="5306" cy="806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フリーフォーム: 図形 27">
            <a:extLst>
              <a:ext uri="{FF2B5EF4-FFF2-40B4-BE49-F238E27FC236}">
                <a16:creationId xmlns:a16="http://schemas.microsoft.com/office/drawing/2014/main" id="{3084E69C-3128-4A14-A440-C9A3A62F35EC}"/>
              </a:ext>
            </a:extLst>
          </p:cNvPr>
          <p:cNvSpPr/>
          <p:nvPr/>
        </p:nvSpPr>
        <p:spPr>
          <a:xfrm>
            <a:off x="7604595" y="1064667"/>
            <a:ext cx="4774260" cy="723257"/>
          </a:xfrm>
          <a:custGeom>
            <a:avLst/>
            <a:gdLst>
              <a:gd name="connsiteX0" fmla="*/ 0 w 4973530"/>
              <a:gd name="connsiteY0" fmla="*/ 0 h 628028"/>
              <a:gd name="connsiteX1" fmla="*/ 702129 w 4973530"/>
              <a:gd name="connsiteY1" fmla="*/ 424542 h 628028"/>
              <a:gd name="connsiteX2" fmla="*/ 2122715 w 4973530"/>
              <a:gd name="connsiteY2" fmla="*/ 620485 h 628028"/>
              <a:gd name="connsiteX3" fmla="*/ 4604658 w 4973530"/>
              <a:gd name="connsiteY3" fmla="*/ 179614 h 628028"/>
              <a:gd name="connsiteX4" fmla="*/ 4914900 w 4973530"/>
              <a:gd name="connsiteY4" fmla="*/ 130628 h 62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530" h="628028">
                <a:moveTo>
                  <a:pt x="0" y="0"/>
                </a:moveTo>
                <a:cubicBezTo>
                  <a:pt x="174171" y="160564"/>
                  <a:pt x="348343" y="321128"/>
                  <a:pt x="702129" y="424542"/>
                </a:cubicBezTo>
                <a:cubicBezTo>
                  <a:pt x="1055915" y="527956"/>
                  <a:pt x="1472294" y="661306"/>
                  <a:pt x="2122715" y="620485"/>
                </a:cubicBezTo>
                <a:cubicBezTo>
                  <a:pt x="2773136" y="579664"/>
                  <a:pt x="4139294" y="261257"/>
                  <a:pt x="4604658" y="179614"/>
                </a:cubicBezTo>
                <a:cubicBezTo>
                  <a:pt x="5070022" y="97971"/>
                  <a:pt x="4992461" y="114299"/>
                  <a:pt x="4914900" y="1306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196F647B-B5B6-4D3F-9373-40DF7F9B43D3}"/>
              </a:ext>
            </a:extLst>
          </p:cNvPr>
          <p:cNvCxnSpPr>
            <a:cxnSpLocks/>
          </p:cNvCxnSpPr>
          <p:nvPr/>
        </p:nvCxnSpPr>
        <p:spPr>
          <a:xfrm>
            <a:off x="7862180" y="1471719"/>
            <a:ext cx="3782220" cy="22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3A96ABBA-EB65-47A0-8AB3-897CBE5B8DA7}"/>
              </a:ext>
            </a:extLst>
          </p:cNvPr>
          <p:cNvCxnSpPr>
            <a:cxnSpLocks/>
          </p:cNvCxnSpPr>
          <p:nvPr/>
        </p:nvCxnSpPr>
        <p:spPr>
          <a:xfrm flipV="1">
            <a:off x="9300901" y="917533"/>
            <a:ext cx="160700" cy="7190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9CFF6137-EEB5-45D3-9078-B8F307F8256B}"/>
              </a:ext>
            </a:extLst>
          </p:cNvPr>
          <p:cNvSpPr/>
          <p:nvPr/>
        </p:nvSpPr>
        <p:spPr>
          <a:xfrm>
            <a:off x="9022911" y="427514"/>
            <a:ext cx="3430718" cy="681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セロハンの上の水</a:t>
            </a:r>
          </a:p>
        </p:txBody>
      </p:sp>
      <p:cxnSp>
        <p:nvCxnSpPr>
          <p:cNvPr id="40" name="直線コネクタ 39">
            <a:extLst>
              <a:ext uri="{FF2B5EF4-FFF2-40B4-BE49-F238E27FC236}">
                <a16:creationId xmlns:a16="http://schemas.microsoft.com/office/drawing/2014/main" id="{64A5C220-97CE-4E5B-A627-65FE8419E086}"/>
              </a:ext>
            </a:extLst>
          </p:cNvPr>
          <p:cNvCxnSpPr>
            <a:cxnSpLocks/>
          </p:cNvCxnSpPr>
          <p:nvPr/>
        </p:nvCxnSpPr>
        <p:spPr>
          <a:xfrm flipH="1">
            <a:off x="9404930" y="2007479"/>
            <a:ext cx="113636" cy="579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9546ECD5-6CD9-4E78-ABEE-35088639EF37}"/>
              </a:ext>
            </a:extLst>
          </p:cNvPr>
          <p:cNvSpPr/>
          <p:nvPr/>
        </p:nvSpPr>
        <p:spPr>
          <a:xfrm>
            <a:off x="8764857" y="2409282"/>
            <a:ext cx="2717101" cy="720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ペトリ皿の中</a:t>
            </a:r>
          </a:p>
        </p:txBody>
      </p:sp>
    </p:spTree>
    <p:extLst>
      <p:ext uri="{BB962C8B-B14F-4D97-AF65-F5344CB8AC3E}">
        <p14:creationId xmlns:p14="http://schemas.microsoft.com/office/powerpoint/2010/main" val="1125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3"/>
                                        </p:tgtEl>
                                      </p:cBhvr>
                                    </p:animEffect>
                                    <p:anim calcmode="lin" valueType="num">
                                      <p:cBhvr>
                                        <p:cTn id="32" dur="1000"/>
                                        <p:tgtEl>
                                          <p:spTgt spid="23"/>
                                        </p:tgtEl>
                                        <p:attrNameLst>
                                          <p:attrName>ppt_x</p:attrName>
                                        </p:attrNameLst>
                                      </p:cBhvr>
                                      <p:tavLst>
                                        <p:tav tm="0">
                                          <p:val>
                                            <p:strVal val="ppt_x"/>
                                          </p:val>
                                        </p:tav>
                                        <p:tav tm="100000">
                                          <p:val>
                                            <p:strVal val="ppt_x"/>
                                          </p:val>
                                        </p:tav>
                                      </p:tavLst>
                                    </p:anim>
                                    <p:anim calcmode="lin" valueType="num">
                                      <p:cBhvr>
                                        <p:cTn id="33" dur="1000"/>
                                        <p:tgtEl>
                                          <p:spTgt spid="23"/>
                                        </p:tgtEl>
                                        <p:attrNameLst>
                                          <p:attrName>ppt_y</p:attrName>
                                        </p:attrNameLst>
                                      </p:cBhvr>
                                      <p:tavLst>
                                        <p:tav tm="0">
                                          <p:val>
                                            <p:strVal val="ppt_y"/>
                                          </p:val>
                                        </p:tav>
                                        <p:tav tm="100000">
                                          <p:val>
                                            <p:strVal val="ppt_y+.1"/>
                                          </p:val>
                                        </p:tav>
                                      </p:tavLst>
                                    </p:anim>
                                    <p:set>
                                      <p:cBhvr>
                                        <p:cTn id="34" dur="1" fill="hold">
                                          <p:stCondLst>
                                            <p:cond delay="999"/>
                                          </p:stCondLst>
                                        </p:cTn>
                                        <p:tgtEl>
                                          <p:spTgt spid="23"/>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25"/>
                                        </p:tgtEl>
                                      </p:cBhvr>
                                    </p:animEffect>
                                    <p:anim calcmode="lin" valueType="num">
                                      <p:cBhvr>
                                        <p:cTn id="37" dur="1000"/>
                                        <p:tgtEl>
                                          <p:spTgt spid="25"/>
                                        </p:tgtEl>
                                        <p:attrNameLst>
                                          <p:attrName>ppt_x</p:attrName>
                                        </p:attrNameLst>
                                      </p:cBhvr>
                                      <p:tavLst>
                                        <p:tav tm="0">
                                          <p:val>
                                            <p:strVal val="ppt_x"/>
                                          </p:val>
                                        </p:tav>
                                        <p:tav tm="100000">
                                          <p:val>
                                            <p:strVal val="ppt_x"/>
                                          </p:val>
                                        </p:tav>
                                      </p:tavLst>
                                    </p:anim>
                                    <p:anim calcmode="lin" valueType="num">
                                      <p:cBhvr>
                                        <p:cTn id="38" dur="1000"/>
                                        <p:tgtEl>
                                          <p:spTgt spid="25"/>
                                        </p:tgtEl>
                                        <p:attrNameLst>
                                          <p:attrName>ppt_y</p:attrName>
                                        </p:attrNameLst>
                                      </p:cBhvr>
                                      <p:tavLst>
                                        <p:tav tm="0">
                                          <p:val>
                                            <p:strVal val="ppt_y"/>
                                          </p:val>
                                        </p:tav>
                                        <p:tav tm="100000">
                                          <p:val>
                                            <p:strVal val="ppt_y+.1"/>
                                          </p:val>
                                        </p:tav>
                                      </p:tavLst>
                                    </p:anim>
                                    <p:set>
                                      <p:cBhvr>
                                        <p:cTn id="39" dur="1" fill="hold">
                                          <p:stCondLst>
                                            <p:cond delay="999"/>
                                          </p:stCondLst>
                                        </p:cTn>
                                        <p:tgtEl>
                                          <p:spTgt spid="2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nodeType="clickEffect">
                                  <p:stCondLst>
                                    <p:cond delay="0"/>
                                  </p:stCondLst>
                                  <p:childTnLst>
                                    <p:animEffect transition="out" filter="fade">
                                      <p:cBhvr>
                                        <p:cTn id="68" dur="1000"/>
                                        <p:tgtEl>
                                          <p:spTgt spid="27"/>
                                        </p:tgtEl>
                                      </p:cBhvr>
                                    </p:animEffect>
                                    <p:anim calcmode="lin" valueType="num">
                                      <p:cBhvr>
                                        <p:cTn id="69" dur="1000"/>
                                        <p:tgtEl>
                                          <p:spTgt spid="27"/>
                                        </p:tgtEl>
                                        <p:attrNameLst>
                                          <p:attrName>ppt_x</p:attrName>
                                        </p:attrNameLst>
                                      </p:cBhvr>
                                      <p:tavLst>
                                        <p:tav tm="0">
                                          <p:val>
                                            <p:strVal val="ppt_x"/>
                                          </p:val>
                                        </p:tav>
                                        <p:tav tm="100000">
                                          <p:val>
                                            <p:strVal val="ppt_x"/>
                                          </p:val>
                                        </p:tav>
                                      </p:tavLst>
                                    </p:anim>
                                    <p:anim calcmode="lin" valueType="num">
                                      <p:cBhvr>
                                        <p:cTn id="70" dur="1000"/>
                                        <p:tgtEl>
                                          <p:spTgt spid="27"/>
                                        </p:tgtEl>
                                        <p:attrNameLst>
                                          <p:attrName>ppt_y</p:attrName>
                                        </p:attrNameLst>
                                      </p:cBhvr>
                                      <p:tavLst>
                                        <p:tav tm="0">
                                          <p:val>
                                            <p:strVal val="ppt_y"/>
                                          </p:val>
                                        </p:tav>
                                        <p:tav tm="100000">
                                          <p:val>
                                            <p:strVal val="ppt_y+.1"/>
                                          </p:val>
                                        </p:tav>
                                      </p:tavLst>
                                    </p:anim>
                                    <p:set>
                                      <p:cBhvr>
                                        <p:cTn id="71" dur="1" fill="hold">
                                          <p:stCondLst>
                                            <p:cond delay="999"/>
                                          </p:stCondLst>
                                        </p:cTn>
                                        <p:tgtEl>
                                          <p:spTgt spid="27"/>
                                        </p:tgtEl>
                                        <p:attrNameLst>
                                          <p:attrName>style.visibility</p:attrName>
                                        </p:attrNameLst>
                                      </p:cBhvr>
                                      <p:to>
                                        <p:strVal val="hidden"/>
                                      </p:to>
                                    </p:set>
                                  </p:childTnLst>
                                </p:cTn>
                              </p:par>
                              <p:par>
                                <p:cTn id="72" presetID="42" presetClass="exit" presetSubtype="0" fill="hold" nodeType="withEffect">
                                  <p:stCondLst>
                                    <p:cond delay="0"/>
                                  </p:stCondLst>
                                  <p:childTnLst>
                                    <p:animEffect transition="out" filter="fade">
                                      <p:cBhvr>
                                        <p:cTn id="73" dur="1000"/>
                                        <p:tgtEl>
                                          <p:spTgt spid="29"/>
                                        </p:tgtEl>
                                      </p:cBhvr>
                                    </p:animEffect>
                                    <p:anim calcmode="lin" valueType="num">
                                      <p:cBhvr>
                                        <p:cTn id="74" dur="1000"/>
                                        <p:tgtEl>
                                          <p:spTgt spid="29"/>
                                        </p:tgtEl>
                                        <p:attrNameLst>
                                          <p:attrName>ppt_x</p:attrName>
                                        </p:attrNameLst>
                                      </p:cBhvr>
                                      <p:tavLst>
                                        <p:tav tm="0">
                                          <p:val>
                                            <p:strVal val="ppt_x"/>
                                          </p:val>
                                        </p:tav>
                                        <p:tav tm="100000">
                                          <p:val>
                                            <p:strVal val="ppt_x"/>
                                          </p:val>
                                        </p:tav>
                                      </p:tavLst>
                                    </p:anim>
                                    <p:anim calcmode="lin" valueType="num">
                                      <p:cBhvr>
                                        <p:cTn id="75" dur="1000"/>
                                        <p:tgtEl>
                                          <p:spTgt spid="29"/>
                                        </p:tgtEl>
                                        <p:attrNameLst>
                                          <p:attrName>ppt_y</p:attrName>
                                        </p:attrNameLst>
                                      </p:cBhvr>
                                      <p:tavLst>
                                        <p:tav tm="0">
                                          <p:val>
                                            <p:strVal val="ppt_y"/>
                                          </p:val>
                                        </p:tav>
                                        <p:tav tm="100000">
                                          <p:val>
                                            <p:strVal val="ppt_y+.1"/>
                                          </p:val>
                                        </p:tav>
                                      </p:tavLst>
                                    </p:anim>
                                    <p:set>
                                      <p:cBhvr>
                                        <p:cTn id="76" dur="1" fill="hold">
                                          <p:stCondLst>
                                            <p:cond delay="999"/>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2"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wipe(down)">
                                      <p:cBhvr>
                                        <p:cTn id="104" dur="5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5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xit" presetSubtype="0" fill="hold" nodeType="clickEffect">
                                  <p:stCondLst>
                                    <p:cond delay="0"/>
                                  </p:stCondLst>
                                  <p:childTnLst>
                                    <p:animEffect transition="out" filter="fade">
                                      <p:cBhvr>
                                        <p:cTn id="113" dur="1000"/>
                                        <p:tgtEl>
                                          <p:spTgt spid="31"/>
                                        </p:tgtEl>
                                      </p:cBhvr>
                                    </p:animEffect>
                                    <p:anim calcmode="lin" valueType="num">
                                      <p:cBhvr>
                                        <p:cTn id="114" dur="1000"/>
                                        <p:tgtEl>
                                          <p:spTgt spid="31"/>
                                        </p:tgtEl>
                                        <p:attrNameLst>
                                          <p:attrName>ppt_x</p:attrName>
                                        </p:attrNameLst>
                                      </p:cBhvr>
                                      <p:tavLst>
                                        <p:tav tm="0">
                                          <p:val>
                                            <p:strVal val="ppt_x"/>
                                          </p:val>
                                        </p:tav>
                                        <p:tav tm="100000">
                                          <p:val>
                                            <p:strVal val="ppt_x"/>
                                          </p:val>
                                        </p:tav>
                                      </p:tavLst>
                                    </p:anim>
                                    <p:anim calcmode="lin" valueType="num">
                                      <p:cBhvr>
                                        <p:cTn id="115" dur="1000"/>
                                        <p:tgtEl>
                                          <p:spTgt spid="31"/>
                                        </p:tgtEl>
                                        <p:attrNameLst>
                                          <p:attrName>ppt_y</p:attrName>
                                        </p:attrNameLst>
                                      </p:cBhvr>
                                      <p:tavLst>
                                        <p:tav tm="0">
                                          <p:val>
                                            <p:strVal val="ppt_y"/>
                                          </p:val>
                                        </p:tav>
                                        <p:tav tm="100000">
                                          <p:val>
                                            <p:strVal val="ppt_y+.1"/>
                                          </p:val>
                                        </p:tav>
                                      </p:tavLst>
                                    </p:anim>
                                    <p:set>
                                      <p:cBhvr>
                                        <p:cTn id="116" dur="1" fill="hold">
                                          <p:stCondLst>
                                            <p:cond delay="999"/>
                                          </p:stCondLst>
                                        </p:cTn>
                                        <p:tgtEl>
                                          <p:spTgt spid="31"/>
                                        </p:tgtEl>
                                        <p:attrNameLst>
                                          <p:attrName>style.visibility</p:attrName>
                                        </p:attrNameLst>
                                      </p:cBhvr>
                                      <p:to>
                                        <p:strVal val="hidden"/>
                                      </p:to>
                                    </p:set>
                                  </p:childTnLst>
                                </p:cTn>
                              </p:par>
                              <p:par>
                                <p:cTn id="117" presetID="42" presetClass="exit" presetSubtype="0" fill="hold" nodeType="withEffect">
                                  <p:stCondLst>
                                    <p:cond delay="0"/>
                                  </p:stCondLst>
                                  <p:childTnLst>
                                    <p:animEffect transition="out" filter="fade">
                                      <p:cBhvr>
                                        <p:cTn id="118" dur="1000"/>
                                        <p:tgtEl>
                                          <p:spTgt spid="33"/>
                                        </p:tgtEl>
                                      </p:cBhvr>
                                    </p:animEffect>
                                    <p:anim calcmode="lin" valueType="num">
                                      <p:cBhvr>
                                        <p:cTn id="119" dur="1000"/>
                                        <p:tgtEl>
                                          <p:spTgt spid="33"/>
                                        </p:tgtEl>
                                        <p:attrNameLst>
                                          <p:attrName>ppt_x</p:attrName>
                                        </p:attrNameLst>
                                      </p:cBhvr>
                                      <p:tavLst>
                                        <p:tav tm="0">
                                          <p:val>
                                            <p:strVal val="ppt_x"/>
                                          </p:val>
                                        </p:tav>
                                        <p:tav tm="100000">
                                          <p:val>
                                            <p:strVal val="ppt_x"/>
                                          </p:val>
                                        </p:tav>
                                      </p:tavLst>
                                    </p:anim>
                                    <p:anim calcmode="lin" valueType="num">
                                      <p:cBhvr>
                                        <p:cTn id="120" dur="1000"/>
                                        <p:tgtEl>
                                          <p:spTgt spid="33"/>
                                        </p:tgtEl>
                                        <p:attrNameLst>
                                          <p:attrName>ppt_y</p:attrName>
                                        </p:attrNameLst>
                                      </p:cBhvr>
                                      <p:tavLst>
                                        <p:tav tm="0">
                                          <p:val>
                                            <p:strVal val="ppt_y"/>
                                          </p:val>
                                        </p:tav>
                                        <p:tav tm="100000">
                                          <p:val>
                                            <p:strVal val="ppt_y+.1"/>
                                          </p:val>
                                        </p:tav>
                                      </p:tavLst>
                                    </p:anim>
                                    <p:set>
                                      <p:cBhvr>
                                        <p:cTn id="121" dur="1" fill="hold">
                                          <p:stCondLst>
                                            <p:cond delay="999"/>
                                          </p:stCondLst>
                                        </p:cTn>
                                        <p:tgtEl>
                                          <p:spTgt spid="3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3" nodeType="click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2" nodeType="clickEffect">
                                  <p:stCondLst>
                                    <p:cond delay="0"/>
                                  </p:stCondLst>
                                  <p:childTnLst>
                                    <p:set>
                                      <p:cBhvr>
                                        <p:cTn id="130" dur="1" fill="hold">
                                          <p:stCondLst>
                                            <p:cond delay="0"/>
                                          </p:stCondLst>
                                        </p:cTn>
                                        <p:tgtEl>
                                          <p:spTgt spid="17"/>
                                        </p:tgtEl>
                                        <p:attrNameLst>
                                          <p:attrName>style.visibility</p:attrName>
                                        </p:attrNameLst>
                                      </p:cBhvr>
                                      <p:to>
                                        <p:strVal val="visible"/>
                                      </p:to>
                                    </p:set>
                                    <p:animEffect transition="in" filter="fade">
                                      <p:cBhvr>
                                        <p:cTn id="131" dur="500"/>
                                        <p:tgtEl>
                                          <p:spTgt spid="1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fade">
                                      <p:cBhvr>
                                        <p:cTn id="136" dur="500"/>
                                        <p:tgtEl>
                                          <p:spTgt spid="35"/>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37"/>
                                        </p:tgtEl>
                                        <p:attrNameLst>
                                          <p:attrName>style.visibility</p:attrName>
                                        </p:attrNameLst>
                                      </p:cBhvr>
                                      <p:to>
                                        <p:strVal val="visible"/>
                                      </p:to>
                                    </p:set>
                                    <p:animEffect transition="in" filter="wipe(down)">
                                      <p:cBhvr>
                                        <p:cTn id="141" dur="500"/>
                                        <p:tgtEl>
                                          <p:spTgt spid="37"/>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fade">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42" presetClass="exit" presetSubtype="0" fill="hold" nodeType="clickEffect">
                                  <p:stCondLst>
                                    <p:cond delay="0"/>
                                  </p:stCondLst>
                                  <p:childTnLst>
                                    <p:animEffect transition="out" filter="fade">
                                      <p:cBhvr>
                                        <p:cTn id="150" dur="1000"/>
                                        <p:tgtEl>
                                          <p:spTgt spid="35"/>
                                        </p:tgtEl>
                                      </p:cBhvr>
                                    </p:animEffect>
                                    <p:anim calcmode="lin" valueType="num">
                                      <p:cBhvr>
                                        <p:cTn id="151" dur="1000"/>
                                        <p:tgtEl>
                                          <p:spTgt spid="35"/>
                                        </p:tgtEl>
                                        <p:attrNameLst>
                                          <p:attrName>ppt_x</p:attrName>
                                        </p:attrNameLst>
                                      </p:cBhvr>
                                      <p:tavLst>
                                        <p:tav tm="0">
                                          <p:val>
                                            <p:strVal val="ppt_x"/>
                                          </p:val>
                                        </p:tav>
                                        <p:tav tm="100000">
                                          <p:val>
                                            <p:strVal val="ppt_x"/>
                                          </p:val>
                                        </p:tav>
                                      </p:tavLst>
                                    </p:anim>
                                    <p:anim calcmode="lin" valueType="num">
                                      <p:cBhvr>
                                        <p:cTn id="152" dur="1000"/>
                                        <p:tgtEl>
                                          <p:spTgt spid="35"/>
                                        </p:tgtEl>
                                        <p:attrNameLst>
                                          <p:attrName>ppt_y</p:attrName>
                                        </p:attrNameLst>
                                      </p:cBhvr>
                                      <p:tavLst>
                                        <p:tav tm="0">
                                          <p:val>
                                            <p:strVal val="ppt_y"/>
                                          </p:val>
                                        </p:tav>
                                        <p:tav tm="100000">
                                          <p:val>
                                            <p:strVal val="ppt_y+.1"/>
                                          </p:val>
                                        </p:tav>
                                      </p:tavLst>
                                    </p:anim>
                                    <p:set>
                                      <p:cBhvr>
                                        <p:cTn id="153" dur="1" fill="hold">
                                          <p:stCondLst>
                                            <p:cond delay="999"/>
                                          </p:stCondLst>
                                        </p:cTn>
                                        <p:tgtEl>
                                          <p:spTgt spid="35"/>
                                        </p:tgtEl>
                                        <p:attrNameLst>
                                          <p:attrName>style.visibility</p:attrName>
                                        </p:attrNameLst>
                                      </p:cBhvr>
                                      <p:to>
                                        <p:strVal val="hidden"/>
                                      </p:to>
                                    </p:set>
                                  </p:childTnLst>
                                </p:cTn>
                              </p:par>
                              <p:par>
                                <p:cTn id="154" presetID="42" presetClass="exit" presetSubtype="0" fill="hold" nodeType="withEffect">
                                  <p:stCondLst>
                                    <p:cond delay="0"/>
                                  </p:stCondLst>
                                  <p:childTnLst>
                                    <p:animEffect transition="out" filter="fade">
                                      <p:cBhvr>
                                        <p:cTn id="155" dur="1000"/>
                                        <p:tgtEl>
                                          <p:spTgt spid="37"/>
                                        </p:tgtEl>
                                      </p:cBhvr>
                                    </p:animEffect>
                                    <p:anim calcmode="lin" valueType="num">
                                      <p:cBhvr>
                                        <p:cTn id="156" dur="1000"/>
                                        <p:tgtEl>
                                          <p:spTgt spid="37"/>
                                        </p:tgtEl>
                                        <p:attrNameLst>
                                          <p:attrName>ppt_x</p:attrName>
                                        </p:attrNameLst>
                                      </p:cBhvr>
                                      <p:tavLst>
                                        <p:tav tm="0">
                                          <p:val>
                                            <p:strVal val="ppt_x"/>
                                          </p:val>
                                        </p:tav>
                                        <p:tav tm="100000">
                                          <p:val>
                                            <p:strVal val="ppt_x"/>
                                          </p:val>
                                        </p:tav>
                                      </p:tavLst>
                                    </p:anim>
                                    <p:anim calcmode="lin" valueType="num">
                                      <p:cBhvr>
                                        <p:cTn id="157" dur="1000"/>
                                        <p:tgtEl>
                                          <p:spTgt spid="37"/>
                                        </p:tgtEl>
                                        <p:attrNameLst>
                                          <p:attrName>ppt_y</p:attrName>
                                        </p:attrNameLst>
                                      </p:cBhvr>
                                      <p:tavLst>
                                        <p:tav tm="0">
                                          <p:val>
                                            <p:strVal val="ppt_y"/>
                                          </p:val>
                                        </p:tav>
                                        <p:tav tm="100000">
                                          <p:val>
                                            <p:strVal val="ppt_y+.1"/>
                                          </p:val>
                                        </p:tav>
                                      </p:tavLst>
                                    </p:anim>
                                    <p:set>
                                      <p:cBhvr>
                                        <p:cTn id="158" dur="1" fill="hold">
                                          <p:stCondLst>
                                            <p:cond delay="999"/>
                                          </p:stCondLst>
                                        </p:cTn>
                                        <p:tgtEl>
                                          <p:spTgt spid="37"/>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3" nodeType="clickEffect">
                                  <p:stCondLst>
                                    <p:cond delay="0"/>
                                  </p:stCondLst>
                                  <p:childTnLst>
                                    <p:animEffect transition="out" filter="fade">
                                      <p:cBhvr>
                                        <p:cTn id="162" dur="500"/>
                                        <p:tgtEl>
                                          <p:spTgt spid="17"/>
                                        </p:tgtEl>
                                      </p:cBhvr>
                                    </p:animEffect>
                                    <p:set>
                                      <p:cBhvr>
                                        <p:cTn id="16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p:bldP spid="15" grpId="1"/>
      <p:bldP spid="15" grpId="2"/>
      <p:bldP spid="15" grpId="3"/>
      <p:bldP spid="16" grpId="0"/>
      <p:bldP spid="17" grpId="0"/>
      <p:bldP spid="17" grpId="1"/>
      <p:bldP spid="17" grpId="2"/>
      <p:bldP spid="17" grpId="3"/>
      <p:bldP spid="18" grpId="0"/>
      <p:bldP spid="19" grpId="0" animBg="1"/>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B30346A7-21E8-4C7B-97D6-BC31FF85914C}"/>
              </a:ext>
            </a:extLst>
          </p:cNvPr>
          <p:cNvGraphicFramePr>
            <a:graphicFrameLocks noGrp="1"/>
          </p:cNvGraphicFramePr>
          <p:nvPr>
            <p:ph idx="1"/>
          </p:nvPr>
        </p:nvGraphicFramePr>
        <p:xfrm>
          <a:off x="86380" y="338042"/>
          <a:ext cx="7261326" cy="2176508"/>
        </p:xfrm>
        <a:graphic>
          <a:graphicData uri="http://schemas.openxmlformats.org/drawingml/2006/table">
            <a:tbl>
              <a:tblPr firstRow="1" bandRow="1">
                <a:tableStyleId>{5C22544A-7EE6-4342-B048-85BDC9FD1C3A}</a:tableStyleId>
              </a:tblPr>
              <a:tblGrid>
                <a:gridCol w="2442216">
                  <a:extLst>
                    <a:ext uri="{9D8B030D-6E8A-4147-A177-3AD203B41FA5}">
                      <a16:colId xmlns:a16="http://schemas.microsoft.com/office/drawing/2014/main" val="1189501724"/>
                    </a:ext>
                  </a:extLst>
                </a:gridCol>
                <a:gridCol w="2303725">
                  <a:extLst>
                    <a:ext uri="{9D8B030D-6E8A-4147-A177-3AD203B41FA5}">
                      <a16:colId xmlns:a16="http://schemas.microsoft.com/office/drawing/2014/main" val="3463237724"/>
                    </a:ext>
                  </a:extLst>
                </a:gridCol>
                <a:gridCol w="2515385">
                  <a:extLst>
                    <a:ext uri="{9D8B030D-6E8A-4147-A177-3AD203B41FA5}">
                      <a16:colId xmlns:a16="http://schemas.microsoft.com/office/drawing/2014/main" val="2374971643"/>
                    </a:ext>
                  </a:extLst>
                </a:gridCol>
              </a:tblGrid>
              <a:tr h="676774">
                <a:tc>
                  <a:txBody>
                    <a:bodyPr/>
                    <a:lstStyle/>
                    <a:p>
                      <a:endParaRPr kumimoji="1" lang="ja-JP" altLang="en-US" dirty="0"/>
                    </a:p>
                  </a:txBody>
                  <a:tcPr/>
                </a:tc>
                <a:tc>
                  <a:txBody>
                    <a:bodyPr/>
                    <a:lstStyle/>
                    <a:p>
                      <a:pPr algn="ctr"/>
                      <a:r>
                        <a:rPr kumimoji="1" lang="ja-JP" altLang="en-US" sz="2400" dirty="0">
                          <a:solidFill>
                            <a:schemeClr val="bg1"/>
                          </a:solidFill>
                        </a:rPr>
                        <a:t>セロハンの上の水</a:t>
                      </a:r>
                    </a:p>
                  </a:txBody>
                  <a:tcPr/>
                </a:tc>
                <a:tc>
                  <a:txBody>
                    <a:bodyPr/>
                    <a:lstStyle/>
                    <a:p>
                      <a:pPr algn="ctr"/>
                      <a:r>
                        <a:rPr kumimoji="1" lang="ja-JP" altLang="en-US" sz="2400" dirty="0"/>
                        <a:t>ペトリ皿の中</a:t>
                      </a:r>
                    </a:p>
                  </a:txBody>
                  <a:tcPr/>
                </a:tc>
                <a:extLst>
                  <a:ext uri="{0D108BD9-81ED-4DB2-BD59-A6C34878D82A}">
                    <a16:rowId xmlns:a16="http://schemas.microsoft.com/office/drawing/2014/main" val="1282912977"/>
                  </a:ext>
                </a:extLst>
              </a:tr>
              <a:tr h="676774">
                <a:tc>
                  <a:txBody>
                    <a:bodyPr/>
                    <a:lstStyle/>
                    <a:p>
                      <a:r>
                        <a:rPr kumimoji="1" lang="ja-JP" altLang="en-US" sz="2800" dirty="0"/>
                        <a:t>ヨウ素溶液</a:t>
                      </a:r>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1090547750"/>
                  </a:ext>
                </a:extLst>
              </a:tr>
              <a:tr h="676774">
                <a:tc>
                  <a:txBody>
                    <a:bodyPr/>
                    <a:lstStyle/>
                    <a:p>
                      <a:r>
                        <a:rPr kumimoji="1" lang="ja-JP" altLang="en-US" sz="2400" dirty="0"/>
                        <a:t>ベネジクト溶液</a:t>
                      </a:r>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383725499"/>
                  </a:ext>
                </a:extLst>
              </a:tr>
            </a:tbl>
          </a:graphicData>
        </a:graphic>
      </p:graphicFrame>
      <p:sp>
        <p:nvSpPr>
          <p:cNvPr id="16" name="正方形/長方形 15">
            <a:extLst>
              <a:ext uri="{FF2B5EF4-FFF2-40B4-BE49-F238E27FC236}">
                <a16:creationId xmlns:a16="http://schemas.microsoft.com/office/drawing/2014/main" id="{B9E81189-5C3D-4A72-8076-E137064EA35C}"/>
              </a:ext>
            </a:extLst>
          </p:cNvPr>
          <p:cNvSpPr/>
          <p:nvPr/>
        </p:nvSpPr>
        <p:spPr>
          <a:xfrm>
            <a:off x="5277851" y="1287927"/>
            <a:ext cx="1636230" cy="491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7030A0"/>
                </a:solidFill>
              </a:rPr>
              <a:t>青紫色</a:t>
            </a:r>
          </a:p>
        </p:txBody>
      </p:sp>
      <p:sp>
        <p:nvSpPr>
          <p:cNvPr id="18" name="正方形/長方形 17">
            <a:extLst>
              <a:ext uri="{FF2B5EF4-FFF2-40B4-BE49-F238E27FC236}">
                <a16:creationId xmlns:a16="http://schemas.microsoft.com/office/drawing/2014/main" id="{7888932A-3F43-4C5C-951F-723EF0E6C52C}"/>
              </a:ext>
            </a:extLst>
          </p:cNvPr>
          <p:cNvSpPr/>
          <p:nvPr/>
        </p:nvSpPr>
        <p:spPr>
          <a:xfrm>
            <a:off x="5065049" y="1857201"/>
            <a:ext cx="2117556" cy="706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2">
                    <a:lumMod val="75000"/>
                  </a:schemeClr>
                </a:solidFill>
              </a:rPr>
              <a:t>赤褐色</a:t>
            </a:r>
          </a:p>
        </p:txBody>
      </p:sp>
      <p:sp>
        <p:nvSpPr>
          <p:cNvPr id="20" name="正方形/長方形 19">
            <a:extLst>
              <a:ext uri="{FF2B5EF4-FFF2-40B4-BE49-F238E27FC236}">
                <a16:creationId xmlns:a16="http://schemas.microsoft.com/office/drawing/2014/main" id="{D79FFE91-58A5-4EC5-91E8-B478F1DC061C}"/>
              </a:ext>
            </a:extLst>
          </p:cNvPr>
          <p:cNvSpPr/>
          <p:nvPr/>
        </p:nvSpPr>
        <p:spPr>
          <a:xfrm>
            <a:off x="2730399" y="1151556"/>
            <a:ext cx="1917881" cy="724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変化なし</a:t>
            </a:r>
          </a:p>
        </p:txBody>
      </p:sp>
      <p:sp>
        <p:nvSpPr>
          <p:cNvPr id="21" name="正方形/長方形 20">
            <a:extLst>
              <a:ext uri="{FF2B5EF4-FFF2-40B4-BE49-F238E27FC236}">
                <a16:creationId xmlns:a16="http://schemas.microsoft.com/office/drawing/2014/main" id="{1AEC64DC-5EA6-46DE-8956-A169C519F28C}"/>
              </a:ext>
            </a:extLst>
          </p:cNvPr>
          <p:cNvSpPr/>
          <p:nvPr/>
        </p:nvSpPr>
        <p:spPr>
          <a:xfrm>
            <a:off x="3089086" y="1887956"/>
            <a:ext cx="1063036"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4">
                    <a:lumMod val="75000"/>
                  </a:schemeClr>
                </a:solidFill>
              </a:rPr>
              <a:t>黄色</a:t>
            </a:r>
          </a:p>
        </p:txBody>
      </p:sp>
      <p:cxnSp>
        <p:nvCxnSpPr>
          <p:cNvPr id="22" name="直線コネクタ 21">
            <a:extLst>
              <a:ext uri="{FF2B5EF4-FFF2-40B4-BE49-F238E27FC236}">
                <a16:creationId xmlns:a16="http://schemas.microsoft.com/office/drawing/2014/main" id="{CC0CF9C5-EDD2-42CC-BF70-B4857C517246}"/>
              </a:ext>
            </a:extLst>
          </p:cNvPr>
          <p:cNvCxnSpPr>
            <a:cxnSpLocks/>
          </p:cNvCxnSpPr>
          <p:nvPr/>
        </p:nvCxnSpPr>
        <p:spPr>
          <a:xfrm>
            <a:off x="7862180" y="1324001"/>
            <a:ext cx="0" cy="855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B12DBDE-F579-4DED-97E6-4F61E9FCF731}"/>
              </a:ext>
            </a:extLst>
          </p:cNvPr>
          <p:cNvCxnSpPr>
            <a:cxnSpLocks/>
          </p:cNvCxnSpPr>
          <p:nvPr/>
        </p:nvCxnSpPr>
        <p:spPr>
          <a:xfrm>
            <a:off x="7862180" y="2179641"/>
            <a:ext cx="3775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297181B-1F67-449C-82EA-2C79CDD36206}"/>
              </a:ext>
            </a:extLst>
          </p:cNvPr>
          <p:cNvCxnSpPr>
            <a:cxnSpLocks/>
          </p:cNvCxnSpPr>
          <p:nvPr/>
        </p:nvCxnSpPr>
        <p:spPr>
          <a:xfrm flipV="1">
            <a:off x="11632461" y="1372961"/>
            <a:ext cx="5306" cy="806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フリーフォーム: 図形 27">
            <a:extLst>
              <a:ext uri="{FF2B5EF4-FFF2-40B4-BE49-F238E27FC236}">
                <a16:creationId xmlns:a16="http://schemas.microsoft.com/office/drawing/2014/main" id="{3084E69C-3128-4A14-A440-C9A3A62F35EC}"/>
              </a:ext>
            </a:extLst>
          </p:cNvPr>
          <p:cNvSpPr/>
          <p:nvPr/>
        </p:nvSpPr>
        <p:spPr>
          <a:xfrm>
            <a:off x="7604595" y="1064667"/>
            <a:ext cx="4774260" cy="723257"/>
          </a:xfrm>
          <a:custGeom>
            <a:avLst/>
            <a:gdLst>
              <a:gd name="connsiteX0" fmla="*/ 0 w 4973530"/>
              <a:gd name="connsiteY0" fmla="*/ 0 h 628028"/>
              <a:gd name="connsiteX1" fmla="*/ 702129 w 4973530"/>
              <a:gd name="connsiteY1" fmla="*/ 424542 h 628028"/>
              <a:gd name="connsiteX2" fmla="*/ 2122715 w 4973530"/>
              <a:gd name="connsiteY2" fmla="*/ 620485 h 628028"/>
              <a:gd name="connsiteX3" fmla="*/ 4604658 w 4973530"/>
              <a:gd name="connsiteY3" fmla="*/ 179614 h 628028"/>
              <a:gd name="connsiteX4" fmla="*/ 4914900 w 4973530"/>
              <a:gd name="connsiteY4" fmla="*/ 130628 h 62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530" h="628028">
                <a:moveTo>
                  <a:pt x="0" y="0"/>
                </a:moveTo>
                <a:cubicBezTo>
                  <a:pt x="174171" y="160564"/>
                  <a:pt x="348343" y="321128"/>
                  <a:pt x="702129" y="424542"/>
                </a:cubicBezTo>
                <a:cubicBezTo>
                  <a:pt x="1055915" y="527956"/>
                  <a:pt x="1472294" y="661306"/>
                  <a:pt x="2122715" y="620485"/>
                </a:cubicBezTo>
                <a:cubicBezTo>
                  <a:pt x="2773136" y="579664"/>
                  <a:pt x="4139294" y="261257"/>
                  <a:pt x="4604658" y="179614"/>
                </a:cubicBezTo>
                <a:cubicBezTo>
                  <a:pt x="5070022" y="97971"/>
                  <a:pt x="4992461" y="114299"/>
                  <a:pt x="4914900" y="1306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196F647B-B5B6-4D3F-9373-40DF7F9B43D3}"/>
              </a:ext>
            </a:extLst>
          </p:cNvPr>
          <p:cNvCxnSpPr>
            <a:cxnSpLocks/>
          </p:cNvCxnSpPr>
          <p:nvPr/>
        </p:nvCxnSpPr>
        <p:spPr>
          <a:xfrm>
            <a:off x="7862180" y="1471719"/>
            <a:ext cx="3782220" cy="22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3A96ABBA-EB65-47A0-8AB3-897CBE5B8DA7}"/>
              </a:ext>
            </a:extLst>
          </p:cNvPr>
          <p:cNvCxnSpPr>
            <a:cxnSpLocks/>
          </p:cNvCxnSpPr>
          <p:nvPr/>
        </p:nvCxnSpPr>
        <p:spPr>
          <a:xfrm flipV="1">
            <a:off x="9300901" y="917533"/>
            <a:ext cx="160700" cy="7190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9CFF6137-EEB5-45D3-9078-B8F307F8256B}"/>
              </a:ext>
            </a:extLst>
          </p:cNvPr>
          <p:cNvSpPr/>
          <p:nvPr/>
        </p:nvSpPr>
        <p:spPr>
          <a:xfrm>
            <a:off x="9022911" y="427514"/>
            <a:ext cx="3430718" cy="681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セロハンの上の水</a:t>
            </a:r>
          </a:p>
        </p:txBody>
      </p:sp>
      <p:cxnSp>
        <p:nvCxnSpPr>
          <p:cNvPr id="40" name="直線コネクタ 39">
            <a:extLst>
              <a:ext uri="{FF2B5EF4-FFF2-40B4-BE49-F238E27FC236}">
                <a16:creationId xmlns:a16="http://schemas.microsoft.com/office/drawing/2014/main" id="{64A5C220-97CE-4E5B-A627-65FE8419E086}"/>
              </a:ext>
            </a:extLst>
          </p:cNvPr>
          <p:cNvCxnSpPr>
            <a:cxnSpLocks/>
          </p:cNvCxnSpPr>
          <p:nvPr/>
        </p:nvCxnSpPr>
        <p:spPr>
          <a:xfrm flipH="1">
            <a:off x="9404930" y="2007479"/>
            <a:ext cx="113636" cy="579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9546ECD5-6CD9-4E78-ABEE-35088639EF37}"/>
              </a:ext>
            </a:extLst>
          </p:cNvPr>
          <p:cNvSpPr/>
          <p:nvPr/>
        </p:nvSpPr>
        <p:spPr>
          <a:xfrm>
            <a:off x="8764857" y="2409282"/>
            <a:ext cx="2717101" cy="720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ペトリ皿の中</a:t>
            </a:r>
          </a:p>
        </p:txBody>
      </p:sp>
      <p:sp>
        <p:nvSpPr>
          <p:cNvPr id="32" name="正方形/長方形 31">
            <a:extLst>
              <a:ext uri="{FF2B5EF4-FFF2-40B4-BE49-F238E27FC236}">
                <a16:creationId xmlns:a16="http://schemas.microsoft.com/office/drawing/2014/main" id="{A73396E4-5BC6-4FE5-AF6E-6F1417E97BDF}"/>
              </a:ext>
            </a:extLst>
          </p:cNvPr>
          <p:cNvSpPr/>
          <p:nvPr/>
        </p:nvSpPr>
        <p:spPr>
          <a:xfrm>
            <a:off x="569177" y="3094411"/>
            <a:ext cx="11466304" cy="304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chemeClr val="tx1"/>
                </a:solidFill>
              </a:rPr>
              <a:t>ペトリ皿の中の</a:t>
            </a:r>
            <a:r>
              <a:rPr kumimoji="1" lang="ja-JP" altLang="en-US" sz="4400" dirty="0">
                <a:solidFill>
                  <a:srgbClr val="FF0000"/>
                </a:solidFill>
              </a:rPr>
              <a:t>ブドウ糖は</a:t>
            </a:r>
            <a:r>
              <a:rPr kumimoji="1" lang="ja-JP" altLang="en-US" sz="4400" dirty="0">
                <a:solidFill>
                  <a:schemeClr val="tx1"/>
                </a:solidFill>
              </a:rPr>
              <a:t>分子が大きいため</a:t>
            </a:r>
            <a:r>
              <a:rPr kumimoji="1" lang="ja-JP" altLang="en-US" sz="4400" dirty="0">
                <a:solidFill>
                  <a:srgbClr val="FF0000"/>
                </a:solidFill>
              </a:rPr>
              <a:t>移動せず</a:t>
            </a:r>
            <a:r>
              <a:rPr kumimoji="1" lang="ja-JP" altLang="en-US" sz="4400" dirty="0">
                <a:solidFill>
                  <a:schemeClr val="tx1"/>
                </a:solidFill>
              </a:rPr>
              <a:t>，分子の小さい</a:t>
            </a:r>
            <a:r>
              <a:rPr kumimoji="1" lang="ja-JP" altLang="en-US" sz="4400" dirty="0">
                <a:solidFill>
                  <a:srgbClr val="FF0000"/>
                </a:solidFill>
              </a:rPr>
              <a:t>糖のみがセロハンの上へ移動</a:t>
            </a:r>
            <a:r>
              <a:rPr kumimoji="1" lang="ja-JP" altLang="en-US" sz="4400" dirty="0">
                <a:solidFill>
                  <a:schemeClr val="tx1"/>
                </a:solidFill>
              </a:rPr>
              <a:t>した。</a:t>
            </a:r>
          </a:p>
        </p:txBody>
      </p:sp>
    </p:spTree>
    <p:extLst>
      <p:ext uri="{BB962C8B-B14F-4D97-AF65-F5344CB8AC3E}">
        <p14:creationId xmlns:p14="http://schemas.microsoft.com/office/powerpoint/2010/main" val="857624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CECBB7-74BB-4A84-86E7-74517BB8CB49}"/>
              </a:ext>
            </a:extLst>
          </p:cNvPr>
          <p:cNvSpPr>
            <a:spLocks noGrp="1"/>
          </p:cNvSpPr>
          <p:nvPr>
            <p:ph type="title"/>
          </p:nvPr>
        </p:nvSpPr>
        <p:spPr/>
        <p:txBody>
          <a:bodyPr/>
          <a:lstStyle/>
          <a:p>
            <a:r>
              <a:rPr kumimoji="1" lang="ja-JP" altLang="en-US" dirty="0"/>
              <a:t>タンパク質の分解</a:t>
            </a:r>
          </a:p>
        </p:txBody>
      </p:sp>
      <p:sp>
        <p:nvSpPr>
          <p:cNvPr id="3" name="コンテンツ プレースホルダー 2">
            <a:extLst>
              <a:ext uri="{FF2B5EF4-FFF2-40B4-BE49-F238E27FC236}">
                <a16:creationId xmlns:a16="http://schemas.microsoft.com/office/drawing/2014/main" id="{9C891735-E70B-4428-8306-E217BA6D19D7}"/>
              </a:ext>
            </a:extLst>
          </p:cNvPr>
          <p:cNvSpPr>
            <a:spLocks noGrp="1"/>
          </p:cNvSpPr>
          <p:nvPr>
            <p:ph idx="1"/>
          </p:nvPr>
        </p:nvSpPr>
        <p:spPr>
          <a:xfrm>
            <a:off x="412123" y="1825625"/>
            <a:ext cx="10515599" cy="4351338"/>
          </a:xfrm>
        </p:spPr>
        <p:txBody>
          <a:bodyPr>
            <a:normAutofit/>
          </a:bodyPr>
          <a:lstStyle/>
          <a:p>
            <a:pPr marL="0" indent="0">
              <a:buNone/>
            </a:pPr>
            <a:r>
              <a:rPr kumimoji="1" lang="ja-JP" altLang="en-US" sz="3600" dirty="0"/>
              <a:t>・</a:t>
            </a:r>
            <a:r>
              <a:rPr kumimoji="1" lang="ja-JP" altLang="en-US" sz="3600" u="sng" dirty="0"/>
              <a:t>胃液</a:t>
            </a:r>
            <a:r>
              <a:rPr kumimoji="1" lang="ja-JP" altLang="en-US" sz="3600" dirty="0"/>
              <a:t>に含まれる</a:t>
            </a:r>
            <a:r>
              <a:rPr lang="ja-JP" altLang="en-US" sz="3600" dirty="0">
                <a:solidFill>
                  <a:srgbClr val="FF0000"/>
                </a:solidFill>
              </a:rPr>
              <a:t>　　　　</a:t>
            </a:r>
            <a:r>
              <a:rPr kumimoji="1" lang="ja-JP" altLang="en-US" sz="3600" dirty="0" err="1"/>
              <a:t>や</a:t>
            </a:r>
            <a:endParaRPr kumimoji="1" lang="en-US" altLang="ja-JP" sz="3600" dirty="0"/>
          </a:p>
          <a:p>
            <a:pPr marL="0" indent="0">
              <a:buNone/>
            </a:pPr>
            <a:r>
              <a:rPr lang="ja-JP" altLang="en-US" sz="3600" dirty="0"/>
              <a:t>　</a:t>
            </a:r>
            <a:r>
              <a:rPr lang="ja-JP" altLang="en-US" sz="3600" u="sng" dirty="0"/>
              <a:t>すい液</a:t>
            </a:r>
            <a:r>
              <a:rPr lang="ja-JP" altLang="en-US" sz="3600" dirty="0"/>
              <a:t>に含まれる</a:t>
            </a:r>
            <a:endParaRPr lang="en-US" altLang="ja-JP" sz="3600" dirty="0"/>
          </a:p>
          <a:p>
            <a:pPr marL="0" indent="0">
              <a:buNone/>
            </a:pPr>
            <a:r>
              <a:rPr lang="ja-JP" altLang="en-US" sz="3600" dirty="0"/>
              <a:t>　</a:t>
            </a:r>
            <a:r>
              <a:rPr lang="ja-JP" altLang="en-US" sz="3600" u="sng" dirty="0"/>
              <a:t>小腸の壁の消化酵素</a:t>
            </a:r>
            <a:r>
              <a:rPr lang="ja-JP" altLang="en-US" sz="3600" dirty="0"/>
              <a:t>などによって</a:t>
            </a:r>
            <a:endParaRPr lang="en-US" altLang="ja-JP" sz="3600" dirty="0"/>
          </a:p>
          <a:p>
            <a:pPr marL="0" indent="0">
              <a:buNone/>
            </a:pPr>
            <a:r>
              <a:rPr kumimoji="1" lang="ja-JP" altLang="en-US" sz="3600" dirty="0"/>
              <a:t>　最終的に</a:t>
            </a:r>
            <a:r>
              <a:rPr lang="ja-JP" altLang="en-US" sz="3600" dirty="0">
                <a:solidFill>
                  <a:srgbClr val="FF0000"/>
                </a:solidFill>
              </a:rPr>
              <a:t>　　　　</a:t>
            </a:r>
            <a:r>
              <a:rPr kumimoji="1" lang="ja-JP" altLang="en-US" sz="3600" dirty="0"/>
              <a:t>に分解される。</a:t>
            </a:r>
          </a:p>
        </p:txBody>
      </p:sp>
      <p:sp>
        <p:nvSpPr>
          <p:cNvPr id="4" name="正方形/長方形 3">
            <a:extLst>
              <a:ext uri="{FF2B5EF4-FFF2-40B4-BE49-F238E27FC236}">
                <a16:creationId xmlns:a16="http://schemas.microsoft.com/office/drawing/2014/main" id="{CA1DCED2-E872-40FC-8CC7-FF6F48CC6E9B}"/>
              </a:ext>
            </a:extLst>
          </p:cNvPr>
          <p:cNvSpPr/>
          <p:nvPr/>
        </p:nvSpPr>
        <p:spPr>
          <a:xfrm>
            <a:off x="3911600" y="1741488"/>
            <a:ext cx="2298700" cy="66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FF0000"/>
                </a:solidFill>
              </a:rPr>
              <a:t>ペプシン</a:t>
            </a:r>
          </a:p>
        </p:txBody>
      </p:sp>
      <p:sp>
        <p:nvSpPr>
          <p:cNvPr id="5" name="正方形/長方形 4">
            <a:extLst>
              <a:ext uri="{FF2B5EF4-FFF2-40B4-BE49-F238E27FC236}">
                <a16:creationId xmlns:a16="http://schemas.microsoft.com/office/drawing/2014/main" id="{441E5707-0924-48C8-B9B7-88CFEF0E9145}"/>
              </a:ext>
            </a:extLst>
          </p:cNvPr>
          <p:cNvSpPr/>
          <p:nvPr/>
        </p:nvSpPr>
        <p:spPr>
          <a:xfrm>
            <a:off x="2529115" y="3553618"/>
            <a:ext cx="2298700" cy="850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アミノ酸</a:t>
            </a:r>
          </a:p>
        </p:txBody>
      </p:sp>
      <p:sp>
        <p:nvSpPr>
          <p:cNvPr id="6" name="正方形/長方形 5">
            <a:extLst>
              <a:ext uri="{FF2B5EF4-FFF2-40B4-BE49-F238E27FC236}">
                <a16:creationId xmlns:a16="http://schemas.microsoft.com/office/drawing/2014/main" id="{3A909F48-EB04-4073-ABE3-98AA4AF42EDA}"/>
              </a:ext>
            </a:extLst>
          </p:cNvPr>
          <p:cNvSpPr/>
          <p:nvPr/>
        </p:nvSpPr>
        <p:spPr>
          <a:xfrm>
            <a:off x="3969656" y="2272392"/>
            <a:ext cx="357051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FF0000"/>
                </a:solidFill>
              </a:rPr>
              <a:t>トリプシン</a:t>
            </a:r>
          </a:p>
        </p:txBody>
      </p:sp>
    </p:spTree>
    <p:extLst>
      <p:ext uri="{BB962C8B-B14F-4D97-AF65-F5344CB8AC3E}">
        <p14:creationId xmlns:p14="http://schemas.microsoft.com/office/powerpoint/2010/main" val="168580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00F5A2-7F74-462D-9C1B-1E1FE80F5787}"/>
              </a:ext>
            </a:extLst>
          </p:cNvPr>
          <p:cNvSpPr>
            <a:spLocks noGrp="1"/>
          </p:cNvSpPr>
          <p:nvPr>
            <p:ph type="title"/>
          </p:nvPr>
        </p:nvSpPr>
        <p:spPr/>
        <p:txBody>
          <a:bodyPr/>
          <a:lstStyle/>
          <a:p>
            <a:r>
              <a:rPr kumimoji="1" lang="ja-JP" altLang="en-US" dirty="0"/>
              <a:t>脂肪の分解</a:t>
            </a:r>
          </a:p>
        </p:txBody>
      </p:sp>
      <p:sp>
        <p:nvSpPr>
          <p:cNvPr id="3" name="コンテンツ プレースホルダー 2">
            <a:extLst>
              <a:ext uri="{FF2B5EF4-FFF2-40B4-BE49-F238E27FC236}">
                <a16:creationId xmlns:a16="http://schemas.microsoft.com/office/drawing/2014/main" id="{BE858AD2-9542-406F-838F-A1F69176D9C2}"/>
              </a:ext>
            </a:extLst>
          </p:cNvPr>
          <p:cNvSpPr>
            <a:spLocks noGrp="1"/>
          </p:cNvSpPr>
          <p:nvPr>
            <p:ph idx="1"/>
          </p:nvPr>
        </p:nvSpPr>
        <p:spPr/>
        <p:txBody>
          <a:bodyPr/>
          <a:lstStyle/>
          <a:p>
            <a:pPr marL="0" indent="0">
              <a:buNone/>
            </a:pPr>
            <a:r>
              <a:rPr kumimoji="1" lang="ja-JP" altLang="en-US" sz="3600" dirty="0"/>
              <a:t>・胆汁によって</a:t>
            </a:r>
            <a:endParaRPr kumimoji="1" lang="en-US" altLang="ja-JP" sz="3600" dirty="0"/>
          </a:p>
          <a:p>
            <a:pPr marL="0" indent="0">
              <a:buNone/>
            </a:pPr>
            <a:r>
              <a:rPr lang="ja-JP" altLang="en-US" sz="3600" dirty="0"/>
              <a:t>　</a:t>
            </a:r>
            <a:r>
              <a:rPr kumimoji="1" lang="ja-JP" altLang="en-US" sz="3600" dirty="0"/>
              <a:t>脂肪を消化しやすい状態にし、</a:t>
            </a:r>
            <a:endParaRPr kumimoji="1" lang="en-US" altLang="ja-JP" sz="3600" dirty="0"/>
          </a:p>
          <a:p>
            <a:pPr marL="0" indent="0">
              <a:buNone/>
            </a:pPr>
            <a:r>
              <a:rPr lang="ja-JP" altLang="en-US" sz="3600" dirty="0"/>
              <a:t>　</a:t>
            </a:r>
            <a:r>
              <a:rPr lang="ja-JP" altLang="en-US" sz="3600" u="sng" dirty="0"/>
              <a:t>すい液</a:t>
            </a:r>
            <a:r>
              <a:rPr lang="ja-JP" altLang="en-US" sz="3600" dirty="0"/>
              <a:t>に含まれる</a:t>
            </a:r>
            <a:r>
              <a:rPr lang="ja-JP" altLang="en-US" sz="3600" dirty="0">
                <a:solidFill>
                  <a:srgbClr val="FF0000"/>
                </a:solidFill>
              </a:rPr>
              <a:t>　　　　</a:t>
            </a:r>
            <a:r>
              <a:rPr lang="ja-JP" altLang="en-US" sz="3600" dirty="0"/>
              <a:t>によって</a:t>
            </a:r>
            <a:endParaRPr lang="en-US" altLang="ja-JP" sz="3600" dirty="0"/>
          </a:p>
          <a:p>
            <a:pPr marL="0" indent="0">
              <a:buNone/>
            </a:pPr>
            <a:r>
              <a:rPr kumimoji="1" lang="ja-JP" altLang="en-US" sz="3600" dirty="0"/>
              <a:t>　最終的に</a:t>
            </a:r>
            <a:r>
              <a:rPr lang="ja-JP" altLang="en-US" sz="3600" dirty="0">
                <a:solidFill>
                  <a:srgbClr val="FF0000"/>
                </a:solidFill>
              </a:rPr>
              <a:t>　　　　　　　</a:t>
            </a:r>
            <a:r>
              <a:rPr lang="ja-JP" altLang="en-US" sz="3600" dirty="0"/>
              <a:t>と</a:t>
            </a:r>
            <a:r>
              <a:rPr lang="ja-JP" altLang="en-US" sz="3600" dirty="0">
                <a:solidFill>
                  <a:srgbClr val="FF0000"/>
                </a:solidFill>
              </a:rPr>
              <a:t>　　　</a:t>
            </a:r>
            <a:r>
              <a:rPr kumimoji="1" lang="ja-JP" altLang="en-US" sz="3600" dirty="0"/>
              <a:t>に分解される。</a:t>
            </a:r>
            <a:endParaRPr kumimoji="1" lang="ja-JP" altLang="en-US" dirty="0"/>
          </a:p>
        </p:txBody>
      </p:sp>
      <p:sp>
        <p:nvSpPr>
          <p:cNvPr id="4" name="正方形/長方形 3">
            <a:extLst>
              <a:ext uri="{FF2B5EF4-FFF2-40B4-BE49-F238E27FC236}">
                <a16:creationId xmlns:a16="http://schemas.microsoft.com/office/drawing/2014/main" id="{202F1C4A-C643-4207-8D96-4BEF3507947E}"/>
              </a:ext>
            </a:extLst>
          </p:cNvPr>
          <p:cNvSpPr/>
          <p:nvPr/>
        </p:nvSpPr>
        <p:spPr>
          <a:xfrm>
            <a:off x="4775200" y="2971800"/>
            <a:ext cx="2222500"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リパーゼ</a:t>
            </a:r>
          </a:p>
        </p:txBody>
      </p:sp>
      <p:sp>
        <p:nvSpPr>
          <p:cNvPr id="5" name="正方形/長方形 4">
            <a:extLst>
              <a:ext uri="{FF2B5EF4-FFF2-40B4-BE49-F238E27FC236}">
                <a16:creationId xmlns:a16="http://schemas.microsoft.com/office/drawing/2014/main" id="{54FE55A0-0FC2-440D-B56E-52E60D368119}"/>
              </a:ext>
            </a:extLst>
          </p:cNvPr>
          <p:cNvSpPr/>
          <p:nvPr/>
        </p:nvSpPr>
        <p:spPr>
          <a:xfrm>
            <a:off x="3035300" y="3694112"/>
            <a:ext cx="3505200" cy="53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モノグリセリド</a:t>
            </a:r>
          </a:p>
        </p:txBody>
      </p:sp>
      <p:sp>
        <p:nvSpPr>
          <p:cNvPr id="6" name="正方形/長方形 5">
            <a:extLst>
              <a:ext uri="{FF2B5EF4-FFF2-40B4-BE49-F238E27FC236}">
                <a16:creationId xmlns:a16="http://schemas.microsoft.com/office/drawing/2014/main" id="{88946B3C-29C0-4970-95ED-5703A53B4BAF}"/>
              </a:ext>
            </a:extLst>
          </p:cNvPr>
          <p:cNvSpPr/>
          <p:nvPr/>
        </p:nvSpPr>
        <p:spPr>
          <a:xfrm>
            <a:off x="6654800" y="3659981"/>
            <a:ext cx="1803400" cy="63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脂肪酸</a:t>
            </a:r>
          </a:p>
        </p:txBody>
      </p:sp>
    </p:spTree>
    <p:extLst>
      <p:ext uri="{BB962C8B-B14F-4D97-AF65-F5344CB8AC3E}">
        <p14:creationId xmlns:p14="http://schemas.microsoft.com/office/powerpoint/2010/main" val="82199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AAF77-4099-4EB8-9722-06169C5BCB9B}"/>
              </a:ext>
            </a:extLst>
          </p:cNvPr>
          <p:cNvSpPr>
            <a:spLocks noGrp="1"/>
          </p:cNvSpPr>
          <p:nvPr>
            <p:ph type="title"/>
          </p:nvPr>
        </p:nvSpPr>
        <p:spPr/>
        <p:txBody>
          <a:bodyPr/>
          <a:lstStyle/>
          <a:p>
            <a:r>
              <a:rPr lang="ja-JP" altLang="en-US" dirty="0"/>
              <a:t>栄養分はどこから？</a:t>
            </a:r>
            <a:endParaRPr kumimoji="1" lang="ja-JP" altLang="en-US" dirty="0"/>
          </a:p>
        </p:txBody>
      </p:sp>
      <p:sp>
        <p:nvSpPr>
          <p:cNvPr id="3" name="コンテンツ プレースホルダー 2">
            <a:extLst>
              <a:ext uri="{FF2B5EF4-FFF2-40B4-BE49-F238E27FC236}">
                <a16:creationId xmlns:a16="http://schemas.microsoft.com/office/drawing/2014/main" id="{73EA3FAC-6C76-44D3-BF1C-F8A8B099825E}"/>
              </a:ext>
            </a:extLst>
          </p:cNvPr>
          <p:cNvSpPr>
            <a:spLocks noGrp="1"/>
          </p:cNvSpPr>
          <p:nvPr>
            <p:ph idx="1"/>
          </p:nvPr>
        </p:nvSpPr>
        <p:spPr>
          <a:xfrm>
            <a:off x="838200" y="1771153"/>
            <a:ext cx="10515600" cy="4351338"/>
          </a:xfrm>
        </p:spPr>
        <p:txBody>
          <a:bodyPr/>
          <a:lstStyle/>
          <a:p>
            <a:pPr marL="0" indent="0">
              <a:buNone/>
            </a:pPr>
            <a:r>
              <a:rPr kumimoji="1" lang="ja-JP" altLang="en-US" sz="4000" dirty="0"/>
              <a:t>植物 </a:t>
            </a:r>
            <a:r>
              <a:rPr kumimoji="1" lang="en-US" altLang="ja-JP" sz="4000" dirty="0"/>
              <a:t>:</a:t>
            </a:r>
            <a:endParaRPr lang="en-US" altLang="ja-JP" sz="4000" dirty="0"/>
          </a:p>
          <a:p>
            <a:pPr marL="0" indent="0">
              <a:buNone/>
            </a:pPr>
            <a:r>
              <a:rPr kumimoji="1" lang="ja-JP" altLang="en-US" dirty="0"/>
              <a:t>　　　　　　　　　　　　　　　　  </a:t>
            </a:r>
            <a:r>
              <a:rPr kumimoji="1" lang="ja-JP" altLang="en-US" sz="4000" dirty="0"/>
              <a:t>⇓</a:t>
            </a:r>
            <a:endParaRPr kumimoji="1" lang="en-US" altLang="ja-JP" sz="4000" dirty="0"/>
          </a:p>
          <a:p>
            <a:pPr marL="0" indent="0">
              <a:buNone/>
            </a:pPr>
            <a:r>
              <a:rPr lang="ja-JP" altLang="en-US" dirty="0"/>
              <a:t>　　　　　    </a:t>
            </a:r>
            <a:r>
              <a:rPr lang="ja-JP" altLang="en-US" sz="3600" dirty="0"/>
              <a:t>　＋　　　　　</a:t>
            </a:r>
            <a:r>
              <a:rPr lang="en-US" altLang="ja-JP" sz="3600" dirty="0"/>
              <a:t>   </a:t>
            </a:r>
            <a:r>
              <a:rPr lang="ja-JP" altLang="en-US" sz="3600" dirty="0"/>
              <a:t>→ 　   　　　＋</a:t>
            </a:r>
            <a:endParaRPr lang="en-US" altLang="ja-JP" sz="3600" dirty="0"/>
          </a:p>
          <a:p>
            <a:pPr marL="0" indent="0">
              <a:buNone/>
            </a:pPr>
            <a:endParaRPr kumimoji="1" lang="en-US" altLang="ja-JP" sz="3600" dirty="0"/>
          </a:p>
          <a:p>
            <a:pPr marL="0" indent="0">
              <a:buNone/>
            </a:pPr>
            <a:r>
              <a:rPr lang="ja-JP" altLang="en-US" sz="3600" dirty="0"/>
              <a:t>動物</a:t>
            </a:r>
            <a:r>
              <a:rPr lang="en-US" altLang="ja-JP" sz="3600" dirty="0"/>
              <a:t>:</a:t>
            </a:r>
            <a:endParaRPr kumimoji="1" lang="ja-JP" altLang="en-US" dirty="0"/>
          </a:p>
        </p:txBody>
      </p:sp>
      <p:sp>
        <p:nvSpPr>
          <p:cNvPr id="4" name="正方形/長方形 3">
            <a:extLst>
              <a:ext uri="{FF2B5EF4-FFF2-40B4-BE49-F238E27FC236}">
                <a16:creationId xmlns:a16="http://schemas.microsoft.com/office/drawing/2014/main" id="{59581DE4-1022-4BB1-8CCD-12A14D1A3798}"/>
              </a:ext>
            </a:extLst>
          </p:cNvPr>
          <p:cNvSpPr/>
          <p:nvPr/>
        </p:nvSpPr>
        <p:spPr>
          <a:xfrm>
            <a:off x="6127197" y="1904029"/>
            <a:ext cx="1738648" cy="627509"/>
          </a:xfrm>
          <a:prstGeom prst="rect">
            <a:avLst/>
          </a:prstGeom>
          <a:solidFill>
            <a:srgbClr val="FFFF0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光</a:t>
            </a:r>
          </a:p>
        </p:txBody>
      </p:sp>
      <p:sp>
        <p:nvSpPr>
          <p:cNvPr id="5" name="正方形/長方形 4">
            <a:extLst>
              <a:ext uri="{FF2B5EF4-FFF2-40B4-BE49-F238E27FC236}">
                <a16:creationId xmlns:a16="http://schemas.microsoft.com/office/drawing/2014/main" id="{E9C9A086-7F02-4086-9ABA-29A63A5E975A}"/>
              </a:ext>
            </a:extLst>
          </p:cNvPr>
          <p:cNvSpPr/>
          <p:nvPr/>
        </p:nvSpPr>
        <p:spPr>
          <a:xfrm>
            <a:off x="2579627" y="294202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水</a:t>
            </a:r>
          </a:p>
        </p:txBody>
      </p:sp>
      <p:sp>
        <p:nvSpPr>
          <p:cNvPr id="6" name="正方形/長方形 5">
            <a:extLst>
              <a:ext uri="{FF2B5EF4-FFF2-40B4-BE49-F238E27FC236}">
                <a16:creationId xmlns:a16="http://schemas.microsoft.com/office/drawing/2014/main" id="{A370EF56-47F6-41D4-B564-5C7D9C657983}"/>
              </a:ext>
            </a:extLst>
          </p:cNvPr>
          <p:cNvSpPr/>
          <p:nvPr/>
        </p:nvSpPr>
        <p:spPr>
          <a:xfrm>
            <a:off x="3987084" y="2953354"/>
            <a:ext cx="2595292" cy="914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二酸化炭素</a:t>
            </a:r>
          </a:p>
        </p:txBody>
      </p:sp>
      <p:sp>
        <p:nvSpPr>
          <p:cNvPr id="8" name="正方形/長方形 7">
            <a:extLst>
              <a:ext uri="{FF2B5EF4-FFF2-40B4-BE49-F238E27FC236}">
                <a16:creationId xmlns:a16="http://schemas.microsoft.com/office/drawing/2014/main" id="{262B68CB-8083-4C23-9E5C-640E69913D88}"/>
              </a:ext>
            </a:extLst>
          </p:cNvPr>
          <p:cNvSpPr/>
          <p:nvPr/>
        </p:nvSpPr>
        <p:spPr>
          <a:xfrm>
            <a:off x="7229439" y="2942021"/>
            <a:ext cx="2302641" cy="914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デンプン</a:t>
            </a:r>
            <a:endParaRPr kumimoji="1" lang="en-US" altLang="ja-JP" sz="2800" dirty="0">
              <a:solidFill>
                <a:schemeClr val="tx1"/>
              </a:solidFill>
            </a:endParaRPr>
          </a:p>
          <a:p>
            <a:pPr algn="ctr"/>
            <a:r>
              <a:rPr kumimoji="1" lang="ja-JP" altLang="en-US" sz="2800" dirty="0">
                <a:solidFill>
                  <a:schemeClr val="tx1"/>
                </a:solidFill>
              </a:rPr>
              <a:t>など</a:t>
            </a:r>
          </a:p>
        </p:txBody>
      </p:sp>
      <p:sp>
        <p:nvSpPr>
          <p:cNvPr id="9" name="正方形/長方形 8">
            <a:extLst>
              <a:ext uri="{FF2B5EF4-FFF2-40B4-BE49-F238E27FC236}">
                <a16:creationId xmlns:a16="http://schemas.microsoft.com/office/drawing/2014/main" id="{4EF1AAFB-DFDD-48A6-9F60-D60B696337CE}"/>
              </a:ext>
            </a:extLst>
          </p:cNvPr>
          <p:cNvSpPr/>
          <p:nvPr/>
        </p:nvSpPr>
        <p:spPr>
          <a:xfrm>
            <a:off x="10020625" y="2942021"/>
            <a:ext cx="1449944" cy="914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酸素</a:t>
            </a:r>
          </a:p>
        </p:txBody>
      </p:sp>
      <p:sp>
        <p:nvSpPr>
          <p:cNvPr id="10" name="正方形/長方形 9">
            <a:extLst>
              <a:ext uri="{FF2B5EF4-FFF2-40B4-BE49-F238E27FC236}">
                <a16:creationId xmlns:a16="http://schemas.microsoft.com/office/drawing/2014/main" id="{EE43FD60-8F97-479C-9AD1-6EE9D4B7E5A0}"/>
              </a:ext>
            </a:extLst>
          </p:cNvPr>
          <p:cNvSpPr/>
          <p:nvPr/>
        </p:nvSpPr>
        <p:spPr>
          <a:xfrm>
            <a:off x="1955815" y="1690688"/>
            <a:ext cx="367944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  光合成でつくる</a:t>
            </a:r>
          </a:p>
        </p:txBody>
      </p:sp>
      <p:sp>
        <p:nvSpPr>
          <p:cNvPr id="11" name="正方形/長方形 10">
            <a:extLst>
              <a:ext uri="{FF2B5EF4-FFF2-40B4-BE49-F238E27FC236}">
                <a16:creationId xmlns:a16="http://schemas.microsoft.com/office/drawing/2014/main" id="{172D7122-3873-4AC3-A737-0AF3CB539875}"/>
              </a:ext>
            </a:extLst>
          </p:cNvPr>
          <p:cNvSpPr/>
          <p:nvPr/>
        </p:nvSpPr>
        <p:spPr>
          <a:xfrm>
            <a:off x="1689100" y="4236387"/>
            <a:ext cx="259529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a:t>
            </a:r>
          </a:p>
        </p:txBody>
      </p:sp>
    </p:spTree>
    <p:extLst>
      <p:ext uri="{BB962C8B-B14F-4D97-AF65-F5344CB8AC3E}">
        <p14:creationId xmlns:p14="http://schemas.microsoft.com/office/powerpoint/2010/main" val="97233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ED88C4-E346-405B-90E7-64404C26181A}"/>
              </a:ext>
            </a:extLst>
          </p:cNvPr>
          <p:cNvSpPr>
            <a:spLocks noGrp="1"/>
          </p:cNvSpPr>
          <p:nvPr>
            <p:ph type="title"/>
          </p:nvPr>
        </p:nvSpPr>
        <p:spPr>
          <a:xfrm>
            <a:off x="838200" y="-6878"/>
            <a:ext cx="10515600" cy="1370457"/>
          </a:xfrm>
        </p:spPr>
        <p:txBody>
          <a:bodyPr/>
          <a:lstStyle/>
          <a:p>
            <a:r>
              <a:rPr kumimoji="1" lang="ja-JP" altLang="en-US" dirty="0"/>
              <a:t>動物の栄養分をとり</a:t>
            </a:r>
            <a:r>
              <a:rPr kumimoji="1" lang="ja-JP" altLang="en-US" dirty="0" smtClean="0"/>
              <a:t>入れるしくみ</a:t>
            </a:r>
            <a:endParaRPr kumimoji="1" lang="ja-JP" altLang="en-US" dirty="0"/>
          </a:p>
        </p:txBody>
      </p:sp>
      <p:sp>
        <p:nvSpPr>
          <p:cNvPr id="3" name="コンテンツ プレースホルダー 2">
            <a:extLst>
              <a:ext uri="{FF2B5EF4-FFF2-40B4-BE49-F238E27FC236}">
                <a16:creationId xmlns:a16="http://schemas.microsoft.com/office/drawing/2014/main" id="{71ED5700-34E3-405B-9F7F-A4E0627F9696}"/>
              </a:ext>
            </a:extLst>
          </p:cNvPr>
          <p:cNvSpPr>
            <a:spLocks noGrp="1"/>
          </p:cNvSpPr>
          <p:nvPr>
            <p:ph idx="1"/>
          </p:nvPr>
        </p:nvSpPr>
        <p:spPr>
          <a:xfrm>
            <a:off x="279605" y="1171074"/>
            <a:ext cx="11632790" cy="5116863"/>
          </a:xfrm>
        </p:spPr>
        <p:txBody>
          <a:bodyPr/>
          <a:lstStyle/>
          <a:p>
            <a:pPr marL="0" indent="0">
              <a:buNone/>
            </a:pPr>
            <a:r>
              <a:rPr lang="ja-JP" altLang="en-US" sz="3600" dirty="0"/>
              <a:t>・栄養分を分解して吸収されやすい状態に変える必要がある。</a:t>
            </a:r>
            <a:endParaRPr lang="en-US" altLang="ja-JP" sz="3600" dirty="0"/>
          </a:p>
          <a:p>
            <a:pPr marL="0" indent="0">
              <a:buNone/>
            </a:pPr>
            <a:endParaRPr kumimoji="1" lang="en-US" altLang="ja-JP" sz="3600" dirty="0"/>
          </a:p>
          <a:p>
            <a:pPr marL="0" indent="0">
              <a:buNone/>
            </a:pPr>
            <a:r>
              <a:rPr kumimoji="1" lang="ja-JP" altLang="en-US" sz="3600" dirty="0"/>
              <a:t>・とり入れた栄養分から　　　　によってエネルギーを取り出す。</a:t>
            </a:r>
            <a:endParaRPr kumimoji="1" lang="en-US" altLang="ja-JP" sz="3600" dirty="0"/>
          </a:p>
          <a:p>
            <a:pPr marL="0" indent="0">
              <a:buNone/>
            </a:pPr>
            <a:endParaRPr kumimoji="1" lang="en-US" altLang="ja-JP" sz="3600" dirty="0"/>
          </a:p>
          <a:p>
            <a:pPr marL="0" indent="0">
              <a:buNone/>
            </a:pPr>
            <a:endParaRPr lang="en-US" altLang="ja-JP" dirty="0"/>
          </a:p>
          <a:p>
            <a:pPr marL="0" indent="0">
              <a:buNone/>
            </a:pPr>
            <a:endParaRPr kumimoji="1" lang="ja-JP" altLang="en-US" dirty="0"/>
          </a:p>
        </p:txBody>
      </p:sp>
      <p:sp>
        <p:nvSpPr>
          <p:cNvPr id="4" name="正方形/長方形 3">
            <a:extLst>
              <a:ext uri="{FF2B5EF4-FFF2-40B4-BE49-F238E27FC236}">
                <a16:creationId xmlns:a16="http://schemas.microsoft.com/office/drawing/2014/main" id="{68E9721A-A55C-4550-ACE9-B7C85BBCDFEE}"/>
              </a:ext>
            </a:extLst>
          </p:cNvPr>
          <p:cNvSpPr/>
          <p:nvPr/>
        </p:nvSpPr>
        <p:spPr>
          <a:xfrm>
            <a:off x="5213685" y="2732566"/>
            <a:ext cx="214964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u="sng" dirty="0">
                <a:solidFill>
                  <a:schemeClr val="tx1"/>
                </a:solidFill>
              </a:rPr>
              <a:t>細胞呼吸</a:t>
            </a:r>
          </a:p>
        </p:txBody>
      </p:sp>
      <p:sp>
        <p:nvSpPr>
          <p:cNvPr id="14" name="正方形/長方形 13">
            <a:extLst>
              <a:ext uri="{FF2B5EF4-FFF2-40B4-BE49-F238E27FC236}">
                <a16:creationId xmlns:a16="http://schemas.microsoft.com/office/drawing/2014/main" id="{EA181373-416B-497C-AC95-F4A30C0EF2C3}"/>
              </a:ext>
            </a:extLst>
          </p:cNvPr>
          <p:cNvSpPr/>
          <p:nvPr/>
        </p:nvSpPr>
        <p:spPr>
          <a:xfrm>
            <a:off x="6349538" y="436771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t>水</a:t>
            </a:r>
          </a:p>
        </p:txBody>
      </p:sp>
      <p:sp>
        <p:nvSpPr>
          <p:cNvPr id="19" name="正方形/長方形 18">
            <a:extLst>
              <a:ext uri="{FF2B5EF4-FFF2-40B4-BE49-F238E27FC236}">
                <a16:creationId xmlns:a16="http://schemas.microsoft.com/office/drawing/2014/main" id="{C683C7F7-944B-4726-B51C-645C1EEBFD55}"/>
              </a:ext>
            </a:extLst>
          </p:cNvPr>
          <p:cNvSpPr/>
          <p:nvPr/>
        </p:nvSpPr>
        <p:spPr>
          <a:xfrm>
            <a:off x="7897512" y="4367718"/>
            <a:ext cx="2595292" cy="914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二酸化炭素</a:t>
            </a:r>
          </a:p>
        </p:txBody>
      </p:sp>
      <p:sp>
        <p:nvSpPr>
          <p:cNvPr id="20" name="正方形/長方形 19">
            <a:extLst>
              <a:ext uri="{FF2B5EF4-FFF2-40B4-BE49-F238E27FC236}">
                <a16:creationId xmlns:a16="http://schemas.microsoft.com/office/drawing/2014/main" id="{ADF3C497-EA19-4230-9670-AAC612100BE9}"/>
              </a:ext>
            </a:extLst>
          </p:cNvPr>
          <p:cNvSpPr/>
          <p:nvPr/>
        </p:nvSpPr>
        <p:spPr>
          <a:xfrm>
            <a:off x="1325351" y="4367718"/>
            <a:ext cx="2302641" cy="914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r>
              <a:rPr kumimoji="1" lang="ja-JP" altLang="en-US" sz="2800" dirty="0">
                <a:solidFill>
                  <a:schemeClr val="tx1"/>
                </a:solidFill>
              </a:rPr>
              <a:t>栄養分</a:t>
            </a:r>
            <a:endParaRPr kumimoji="1" lang="en-US" altLang="ja-JP" sz="2800" dirty="0">
              <a:solidFill>
                <a:schemeClr val="tx1"/>
              </a:solidFill>
            </a:endParaRPr>
          </a:p>
          <a:p>
            <a:pPr algn="ctr"/>
            <a:r>
              <a:rPr kumimoji="1" lang="ja-JP" altLang="en-US" sz="2800" dirty="0">
                <a:solidFill>
                  <a:schemeClr val="tx1"/>
                </a:solidFill>
              </a:rPr>
              <a:t>（有機物）</a:t>
            </a:r>
            <a:endParaRPr kumimoji="1" lang="en-US" altLang="ja-JP" sz="2800" dirty="0">
              <a:solidFill>
                <a:schemeClr val="tx1"/>
              </a:solidFill>
            </a:endParaRPr>
          </a:p>
          <a:p>
            <a:pPr algn="ctr"/>
            <a:endParaRPr kumimoji="1" lang="ja-JP" altLang="en-US" sz="2800" dirty="0">
              <a:solidFill>
                <a:schemeClr val="tx1"/>
              </a:solidFill>
            </a:endParaRPr>
          </a:p>
        </p:txBody>
      </p:sp>
      <p:sp>
        <p:nvSpPr>
          <p:cNvPr id="21" name="正方形/長方形 20">
            <a:extLst>
              <a:ext uri="{FF2B5EF4-FFF2-40B4-BE49-F238E27FC236}">
                <a16:creationId xmlns:a16="http://schemas.microsoft.com/office/drawing/2014/main" id="{A9D16689-01FB-4875-8634-D806D97695B1}"/>
              </a:ext>
            </a:extLst>
          </p:cNvPr>
          <p:cNvSpPr/>
          <p:nvPr/>
        </p:nvSpPr>
        <p:spPr>
          <a:xfrm>
            <a:off x="4116537" y="4367718"/>
            <a:ext cx="1449944" cy="914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酸素</a:t>
            </a:r>
          </a:p>
        </p:txBody>
      </p:sp>
      <p:sp>
        <p:nvSpPr>
          <p:cNvPr id="8" name="正方形/長方形 7">
            <a:extLst>
              <a:ext uri="{FF2B5EF4-FFF2-40B4-BE49-F238E27FC236}">
                <a16:creationId xmlns:a16="http://schemas.microsoft.com/office/drawing/2014/main" id="{F588D609-3274-460E-87E8-23D37B8672CC}"/>
              </a:ext>
            </a:extLst>
          </p:cNvPr>
          <p:cNvSpPr/>
          <p:nvPr/>
        </p:nvSpPr>
        <p:spPr>
          <a:xfrm>
            <a:off x="3600170" y="4579719"/>
            <a:ext cx="5961519" cy="584775"/>
          </a:xfrm>
          <a:prstGeom prst="rect">
            <a:avLst/>
          </a:prstGeom>
        </p:spPr>
        <p:txBody>
          <a:bodyPr wrap="square">
            <a:spAutoFit/>
          </a:bodyPr>
          <a:lstStyle/>
          <a:p>
            <a:r>
              <a:rPr lang="ja-JP" altLang="en-US" sz="3200" dirty="0"/>
              <a:t>＋　　　　→ 　   　＋</a:t>
            </a:r>
            <a:endParaRPr lang="en-US" altLang="ja-JP" sz="3200" dirty="0"/>
          </a:p>
        </p:txBody>
      </p:sp>
      <p:sp>
        <p:nvSpPr>
          <p:cNvPr id="9" name="正方形/長方形 8">
            <a:extLst>
              <a:ext uri="{FF2B5EF4-FFF2-40B4-BE49-F238E27FC236}">
                <a16:creationId xmlns:a16="http://schemas.microsoft.com/office/drawing/2014/main" id="{F64D67C0-E210-4075-93BD-7BD4C214ECEC}"/>
              </a:ext>
            </a:extLst>
          </p:cNvPr>
          <p:cNvSpPr/>
          <p:nvPr/>
        </p:nvSpPr>
        <p:spPr>
          <a:xfrm>
            <a:off x="5772408" y="5097452"/>
            <a:ext cx="577130" cy="707886"/>
          </a:xfrm>
          <a:prstGeom prst="rect">
            <a:avLst/>
          </a:prstGeom>
        </p:spPr>
        <p:txBody>
          <a:bodyPr wrap="square">
            <a:spAutoFit/>
          </a:bodyPr>
          <a:lstStyle/>
          <a:p>
            <a:r>
              <a:rPr lang="ja-JP" altLang="en-US" sz="4000" dirty="0"/>
              <a:t>⇓</a:t>
            </a:r>
          </a:p>
        </p:txBody>
      </p:sp>
      <p:sp>
        <p:nvSpPr>
          <p:cNvPr id="22" name="正方形/長方形 21">
            <a:extLst>
              <a:ext uri="{FF2B5EF4-FFF2-40B4-BE49-F238E27FC236}">
                <a16:creationId xmlns:a16="http://schemas.microsoft.com/office/drawing/2014/main" id="{98E142A2-6E59-496C-9403-98C962CBF4AA}"/>
              </a:ext>
            </a:extLst>
          </p:cNvPr>
          <p:cNvSpPr/>
          <p:nvPr/>
        </p:nvSpPr>
        <p:spPr>
          <a:xfrm>
            <a:off x="4541105" y="5689115"/>
            <a:ext cx="2822222" cy="627509"/>
          </a:xfrm>
          <a:prstGeom prst="rect">
            <a:avLst/>
          </a:prstGeom>
          <a:solidFill>
            <a:srgbClr val="FFFF0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エネルギー</a:t>
            </a:r>
          </a:p>
        </p:txBody>
      </p:sp>
    </p:spTree>
    <p:extLst>
      <p:ext uri="{BB962C8B-B14F-4D97-AF65-F5344CB8AC3E}">
        <p14:creationId xmlns:p14="http://schemas.microsoft.com/office/powerpoint/2010/main" val="109889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anim calcmode="lin" valueType="num">
                                      <p:cBhvr>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ED88C4-E346-405B-90E7-64404C26181A}"/>
              </a:ext>
            </a:extLst>
          </p:cNvPr>
          <p:cNvSpPr>
            <a:spLocks noGrp="1"/>
          </p:cNvSpPr>
          <p:nvPr>
            <p:ph type="title"/>
          </p:nvPr>
        </p:nvSpPr>
        <p:spPr>
          <a:xfrm>
            <a:off x="838200" y="-6878"/>
            <a:ext cx="10515600" cy="1370457"/>
          </a:xfrm>
        </p:spPr>
        <p:txBody>
          <a:bodyPr/>
          <a:lstStyle/>
          <a:p>
            <a:r>
              <a:rPr kumimoji="1" lang="ja-JP" altLang="en-US" dirty="0"/>
              <a:t>動物の栄養分をとり</a:t>
            </a:r>
            <a:r>
              <a:rPr kumimoji="1" lang="ja-JP" altLang="en-US" dirty="0" smtClean="0"/>
              <a:t>入れるしくみ</a:t>
            </a:r>
            <a:endParaRPr kumimoji="1" lang="ja-JP" altLang="en-US" dirty="0"/>
          </a:p>
        </p:txBody>
      </p:sp>
      <p:sp>
        <p:nvSpPr>
          <p:cNvPr id="3" name="コンテンツ プレースホルダー 2">
            <a:extLst>
              <a:ext uri="{FF2B5EF4-FFF2-40B4-BE49-F238E27FC236}">
                <a16:creationId xmlns:a16="http://schemas.microsoft.com/office/drawing/2014/main" id="{71ED5700-34E3-405B-9F7F-A4E0627F9696}"/>
              </a:ext>
            </a:extLst>
          </p:cNvPr>
          <p:cNvSpPr>
            <a:spLocks noGrp="1"/>
          </p:cNvSpPr>
          <p:nvPr>
            <p:ph idx="1"/>
          </p:nvPr>
        </p:nvSpPr>
        <p:spPr>
          <a:xfrm>
            <a:off x="279605" y="1171075"/>
            <a:ext cx="11776928" cy="4913636"/>
          </a:xfrm>
        </p:spPr>
        <p:txBody>
          <a:bodyPr>
            <a:normAutofit lnSpcReduction="10000"/>
          </a:bodyPr>
          <a:lstStyle/>
          <a:p>
            <a:pPr marL="0" indent="0">
              <a:buNone/>
            </a:pPr>
            <a:r>
              <a:rPr lang="ja-JP" altLang="en-US" sz="3600" dirty="0"/>
              <a:t>・生きていくために必要な栄養分は</a:t>
            </a:r>
            <a:r>
              <a:rPr lang="ja-JP" altLang="en-US" sz="3600" dirty="0">
                <a:solidFill>
                  <a:srgbClr val="FF0000"/>
                </a:solidFill>
              </a:rPr>
              <a:t>食物から</a:t>
            </a:r>
            <a:r>
              <a:rPr lang="ja-JP" altLang="en-US" sz="3600" dirty="0"/>
              <a:t>とり入れて　　いる。</a:t>
            </a:r>
            <a:endParaRPr lang="en-US" altLang="ja-JP" sz="3600" dirty="0"/>
          </a:p>
          <a:p>
            <a:pPr marL="0" indent="0">
              <a:buNone/>
            </a:pPr>
            <a:endParaRPr kumimoji="1" lang="en-US" altLang="ja-JP" sz="3600" dirty="0"/>
          </a:p>
          <a:p>
            <a:pPr marL="0" indent="0">
              <a:buNone/>
            </a:pPr>
            <a:r>
              <a:rPr kumimoji="1" lang="ja-JP" altLang="en-US" sz="3600" dirty="0"/>
              <a:t>・</a:t>
            </a:r>
            <a:r>
              <a:rPr lang="ja-JP" altLang="en-US" sz="3600" dirty="0"/>
              <a:t>食べ物に含まれている栄養分は</a:t>
            </a:r>
            <a:r>
              <a:rPr lang="ja-JP" altLang="en-US" sz="3600" dirty="0">
                <a:solidFill>
                  <a:srgbClr val="FF0000"/>
                </a:solidFill>
              </a:rPr>
              <a:t>大きな分子</a:t>
            </a:r>
            <a:r>
              <a:rPr lang="ja-JP" altLang="en-US" sz="3600" dirty="0"/>
              <a:t>でできているため，</a:t>
            </a:r>
            <a:r>
              <a:rPr lang="ja-JP" altLang="en-US" sz="3600" u="sng" dirty="0"/>
              <a:t>分解して吸収されやすい状態に変える</a:t>
            </a:r>
            <a:r>
              <a:rPr lang="ja-JP" altLang="en-US" sz="3600" dirty="0"/>
              <a:t>必要がある。　　　　　　　　　</a:t>
            </a:r>
          </a:p>
          <a:p>
            <a:pPr marL="0" indent="0">
              <a:buNone/>
            </a:pPr>
            <a:endParaRPr lang="en-US" altLang="ja-JP" sz="3600" dirty="0">
              <a:solidFill>
                <a:srgbClr val="FF0000"/>
              </a:solidFill>
            </a:endParaRPr>
          </a:p>
          <a:p>
            <a:pPr marL="0" indent="0">
              <a:buNone/>
            </a:pPr>
            <a:r>
              <a:rPr kumimoji="1" lang="ja-JP" altLang="en-US" sz="3600" dirty="0"/>
              <a:t>・食べ物は，胃や腸などからなる</a:t>
            </a:r>
            <a:r>
              <a:rPr lang="ja-JP" altLang="en-US" sz="3600" dirty="0">
                <a:solidFill>
                  <a:srgbClr val="FF0000"/>
                </a:solidFill>
              </a:rPr>
              <a:t>消化管</a:t>
            </a:r>
            <a:r>
              <a:rPr lang="ja-JP" altLang="en-US" sz="3600" dirty="0" smtClean="0"/>
              <a:t>を</a:t>
            </a:r>
            <a:r>
              <a:rPr lang="ja-JP" altLang="en-US" sz="3600" dirty="0"/>
              <a:t>通るさい，</a:t>
            </a:r>
            <a:r>
              <a:rPr lang="ja-JP" altLang="en-US" sz="3600" dirty="0" smtClean="0">
                <a:solidFill>
                  <a:srgbClr val="FF0000"/>
                </a:solidFill>
              </a:rPr>
              <a:t>消化</a:t>
            </a:r>
            <a:r>
              <a:rPr lang="ja-JP" altLang="en-US" sz="3600" dirty="0">
                <a:solidFill>
                  <a:srgbClr val="FF0000"/>
                </a:solidFill>
              </a:rPr>
              <a:t>液</a:t>
            </a:r>
            <a:r>
              <a:rPr lang="ja-JP" altLang="en-US" sz="3600" dirty="0"/>
              <a:t>と</a:t>
            </a:r>
            <a:r>
              <a:rPr lang="ja-JP" altLang="en-US" sz="3600" dirty="0" smtClean="0"/>
              <a:t>混ざりながら，</a:t>
            </a:r>
            <a:r>
              <a:rPr kumimoji="1" lang="ja-JP" altLang="en-US" sz="3600" dirty="0" smtClean="0">
                <a:solidFill>
                  <a:srgbClr val="FF0000"/>
                </a:solidFill>
              </a:rPr>
              <a:t>消化</a:t>
            </a:r>
            <a:r>
              <a:rPr kumimoji="1" lang="ja-JP" altLang="en-US" sz="3600" dirty="0">
                <a:solidFill>
                  <a:srgbClr val="FF0000"/>
                </a:solidFill>
              </a:rPr>
              <a:t>酵素</a:t>
            </a:r>
            <a:r>
              <a:rPr kumimoji="1" lang="ja-JP" altLang="en-US" sz="3600" dirty="0"/>
              <a:t>によって分解されていく。</a:t>
            </a:r>
            <a:endParaRPr kumimoji="1" lang="en-US" altLang="ja-JP" sz="3600" dirty="0"/>
          </a:p>
          <a:p>
            <a:pPr marL="0" indent="0">
              <a:buNone/>
            </a:pPr>
            <a:endParaRPr lang="en-US" altLang="ja-JP" dirty="0"/>
          </a:p>
        </p:txBody>
      </p:sp>
      <p:cxnSp>
        <p:nvCxnSpPr>
          <p:cNvPr id="11" name="コネクタ: カギ線 10">
            <a:extLst>
              <a:ext uri="{FF2B5EF4-FFF2-40B4-BE49-F238E27FC236}">
                <a16:creationId xmlns:a16="http://schemas.microsoft.com/office/drawing/2014/main" id="{AF5F01B5-53AB-452C-A965-28A2AA92BFB9}"/>
              </a:ext>
            </a:extLst>
          </p:cNvPr>
          <p:cNvCxnSpPr>
            <a:cxnSpLocks/>
          </p:cNvCxnSpPr>
          <p:nvPr/>
        </p:nvCxnSpPr>
        <p:spPr>
          <a:xfrm>
            <a:off x="4007555" y="3616604"/>
            <a:ext cx="1342068" cy="598139"/>
          </a:xfrm>
          <a:prstGeom prst="bentConnector3">
            <a:avLst>
              <a:gd name="adj1" fmla="val 50000"/>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C68C1A01-C29B-47EA-9B08-98BA4AD90EF1}"/>
              </a:ext>
            </a:extLst>
          </p:cNvPr>
          <p:cNvSpPr txBox="1"/>
          <p:nvPr/>
        </p:nvSpPr>
        <p:spPr>
          <a:xfrm>
            <a:off x="5338335" y="3872089"/>
            <a:ext cx="1659467" cy="707886"/>
          </a:xfrm>
          <a:prstGeom prst="rect">
            <a:avLst/>
          </a:prstGeom>
          <a:noFill/>
        </p:spPr>
        <p:txBody>
          <a:bodyPr wrap="square" rtlCol="0">
            <a:spAutoFit/>
          </a:bodyPr>
          <a:lstStyle/>
          <a:p>
            <a:r>
              <a:rPr kumimoji="1" lang="ja-JP" altLang="en-US" sz="4000" dirty="0">
                <a:solidFill>
                  <a:srgbClr val="FF0000"/>
                </a:solidFill>
              </a:rPr>
              <a:t>消化</a:t>
            </a:r>
          </a:p>
        </p:txBody>
      </p:sp>
    </p:spTree>
    <p:extLst>
      <p:ext uri="{BB962C8B-B14F-4D97-AF65-F5344CB8AC3E}">
        <p14:creationId xmlns:p14="http://schemas.microsoft.com/office/powerpoint/2010/main" val="259989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8AF83CAC-3B37-4E07-9EB1-9245FB597B6B}"/>
              </a:ext>
            </a:extLst>
          </p:cNvPr>
          <p:cNvSpPr/>
          <p:nvPr/>
        </p:nvSpPr>
        <p:spPr>
          <a:xfrm>
            <a:off x="1806223" y="1061156"/>
            <a:ext cx="8726310" cy="13750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0070C0"/>
                </a:solidFill>
              </a:rPr>
              <a:t>三大栄養素</a:t>
            </a:r>
            <a:endParaRPr lang="en-US" altLang="ja-JP" sz="3200" dirty="0">
              <a:solidFill>
                <a:srgbClr val="0070C0"/>
              </a:solidFill>
            </a:endParaRPr>
          </a:p>
          <a:p>
            <a:pPr algn="ctr"/>
            <a:endParaRPr kumimoji="1" lang="en-US" altLang="ja-JP" sz="3200" dirty="0">
              <a:solidFill>
                <a:srgbClr val="0070C0"/>
              </a:solidFill>
            </a:endParaRPr>
          </a:p>
        </p:txBody>
      </p:sp>
      <p:sp>
        <p:nvSpPr>
          <p:cNvPr id="2" name="タイトル 1">
            <a:extLst>
              <a:ext uri="{FF2B5EF4-FFF2-40B4-BE49-F238E27FC236}">
                <a16:creationId xmlns:a16="http://schemas.microsoft.com/office/drawing/2014/main" id="{8193AE16-7A71-4911-8B3C-4B20C8B0D4C3}"/>
              </a:ext>
            </a:extLst>
          </p:cNvPr>
          <p:cNvSpPr>
            <a:spLocks noGrp="1"/>
          </p:cNvSpPr>
          <p:nvPr>
            <p:ph type="title"/>
          </p:nvPr>
        </p:nvSpPr>
        <p:spPr/>
        <p:txBody>
          <a:bodyPr/>
          <a:lstStyle/>
          <a:p>
            <a:r>
              <a:rPr kumimoji="1" lang="en-US" altLang="ja-JP" dirty="0"/>
              <a:t/>
            </a:r>
            <a:br>
              <a:rPr kumimoji="1" lang="en-US" altLang="ja-JP" dirty="0"/>
            </a:br>
            <a:endParaRPr kumimoji="1" lang="ja-JP" altLang="en-US" sz="2800" dirty="0"/>
          </a:p>
        </p:txBody>
      </p:sp>
      <p:sp>
        <p:nvSpPr>
          <p:cNvPr id="3" name="コンテンツ プレースホルダー 2">
            <a:extLst>
              <a:ext uri="{FF2B5EF4-FFF2-40B4-BE49-F238E27FC236}">
                <a16:creationId xmlns:a16="http://schemas.microsoft.com/office/drawing/2014/main" id="{165BC1BE-C787-46BF-B17B-36241D778215}"/>
              </a:ext>
            </a:extLst>
          </p:cNvPr>
          <p:cNvSpPr>
            <a:spLocks noGrp="1"/>
          </p:cNvSpPr>
          <p:nvPr>
            <p:ph idx="1"/>
          </p:nvPr>
        </p:nvSpPr>
        <p:spPr/>
        <p:txBody>
          <a:bodyPr>
            <a:normAutofit/>
          </a:bodyPr>
          <a:lstStyle/>
          <a:p>
            <a:pPr marL="0" indent="0">
              <a:buNone/>
            </a:pPr>
            <a:r>
              <a:rPr lang="ja-JP" altLang="en-US" sz="4400" dirty="0"/>
              <a:t>　　</a:t>
            </a:r>
            <a:r>
              <a:rPr kumimoji="1" lang="ja-JP" altLang="en-US" sz="4400" dirty="0" smtClean="0"/>
              <a:t>デンプン</a:t>
            </a:r>
            <a:r>
              <a:rPr kumimoji="1" lang="ja-JP" altLang="en-US" sz="4400" dirty="0"/>
              <a:t>　タンパク質　　脂肪</a:t>
            </a:r>
          </a:p>
        </p:txBody>
      </p:sp>
      <p:sp>
        <p:nvSpPr>
          <p:cNvPr id="7" name="正方形/長方形 6">
            <a:extLst>
              <a:ext uri="{FF2B5EF4-FFF2-40B4-BE49-F238E27FC236}">
                <a16:creationId xmlns:a16="http://schemas.microsoft.com/office/drawing/2014/main" id="{348F4FB6-5B0A-4B99-9F2E-82932D572897}"/>
              </a:ext>
            </a:extLst>
          </p:cNvPr>
          <p:cNvSpPr/>
          <p:nvPr/>
        </p:nvSpPr>
        <p:spPr>
          <a:xfrm>
            <a:off x="1902542" y="4013762"/>
            <a:ext cx="235974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FF0000"/>
                </a:solidFill>
              </a:rPr>
              <a:t>ブドウ糖</a:t>
            </a:r>
          </a:p>
        </p:txBody>
      </p:sp>
      <p:sp>
        <p:nvSpPr>
          <p:cNvPr id="8" name="正方形/長方形 7">
            <a:extLst>
              <a:ext uri="{FF2B5EF4-FFF2-40B4-BE49-F238E27FC236}">
                <a16:creationId xmlns:a16="http://schemas.microsoft.com/office/drawing/2014/main" id="{574D4595-1C18-4D20-9E81-E128B6B44BFB}"/>
              </a:ext>
            </a:extLst>
          </p:cNvPr>
          <p:cNvSpPr/>
          <p:nvPr/>
        </p:nvSpPr>
        <p:spPr>
          <a:xfrm>
            <a:off x="4948085" y="4020928"/>
            <a:ext cx="235974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accent6">
                    <a:lumMod val="75000"/>
                  </a:schemeClr>
                </a:solidFill>
              </a:rPr>
              <a:t>アミノ酸</a:t>
            </a:r>
            <a:endParaRPr kumimoji="1" lang="ja-JP" altLang="en-US" sz="4000" dirty="0">
              <a:solidFill>
                <a:schemeClr val="accent6">
                  <a:lumMod val="75000"/>
                </a:schemeClr>
              </a:solidFill>
            </a:endParaRPr>
          </a:p>
        </p:txBody>
      </p:sp>
      <p:sp>
        <p:nvSpPr>
          <p:cNvPr id="9" name="正方形/長方形 8">
            <a:extLst>
              <a:ext uri="{FF2B5EF4-FFF2-40B4-BE49-F238E27FC236}">
                <a16:creationId xmlns:a16="http://schemas.microsoft.com/office/drawing/2014/main" id="{3F2DC918-5415-42A5-B10D-B0D5800DB2BE}"/>
              </a:ext>
            </a:extLst>
          </p:cNvPr>
          <p:cNvSpPr/>
          <p:nvPr/>
        </p:nvSpPr>
        <p:spPr>
          <a:xfrm>
            <a:off x="7561006" y="4020928"/>
            <a:ext cx="385670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accent2">
                    <a:lumMod val="75000"/>
                  </a:schemeClr>
                </a:solidFill>
              </a:rPr>
              <a:t>モノグリセリド</a:t>
            </a:r>
            <a:endParaRPr kumimoji="1" lang="ja-JP" altLang="en-US" sz="4000" dirty="0">
              <a:solidFill>
                <a:schemeClr val="accent2">
                  <a:lumMod val="75000"/>
                </a:schemeClr>
              </a:solidFill>
            </a:endParaRPr>
          </a:p>
        </p:txBody>
      </p:sp>
      <p:sp>
        <p:nvSpPr>
          <p:cNvPr id="10" name="正方形/長方形 9">
            <a:extLst>
              <a:ext uri="{FF2B5EF4-FFF2-40B4-BE49-F238E27FC236}">
                <a16:creationId xmlns:a16="http://schemas.microsoft.com/office/drawing/2014/main" id="{8F095120-1581-44CC-A38F-2EE06642898E}"/>
              </a:ext>
            </a:extLst>
          </p:cNvPr>
          <p:cNvSpPr/>
          <p:nvPr/>
        </p:nvSpPr>
        <p:spPr>
          <a:xfrm>
            <a:off x="8309486" y="5430582"/>
            <a:ext cx="235974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accent2">
                    <a:lumMod val="75000"/>
                  </a:schemeClr>
                </a:solidFill>
              </a:rPr>
              <a:t>脂肪酸</a:t>
            </a:r>
            <a:endParaRPr kumimoji="1" lang="ja-JP" altLang="en-US" sz="4000" dirty="0">
              <a:solidFill>
                <a:schemeClr val="accent2">
                  <a:lumMod val="75000"/>
                </a:schemeClr>
              </a:solidFill>
            </a:endParaRPr>
          </a:p>
        </p:txBody>
      </p:sp>
      <p:sp>
        <p:nvSpPr>
          <p:cNvPr id="11" name="正方形/長方形 10">
            <a:extLst>
              <a:ext uri="{FF2B5EF4-FFF2-40B4-BE49-F238E27FC236}">
                <a16:creationId xmlns:a16="http://schemas.microsoft.com/office/drawing/2014/main" id="{2B4C8FF4-1BAF-46DE-A634-8DA8BDF09F04}"/>
              </a:ext>
            </a:extLst>
          </p:cNvPr>
          <p:cNvSpPr/>
          <p:nvPr/>
        </p:nvSpPr>
        <p:spPr>
          <a:xfrm>
            <a:off x="9002661" y="4701216"/>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accent2">
                    <a:lumMod val="75000"/>
                  </a:schemeClr>
                </a:solidFill>
              </a:rPr>
              <a:t>と</a:t>
            </a:r>
          </a:p>
        </p:txBody>
      </p:sp>
      <p:sp>
        <p:nvSpPr>
          <p:cNvPr id="12" name="矢印: 下 11">
            <a:extLst>
              <a:ext uri="{FF2B5EF4-FFF2-40B4-BE49-F238E27FC236}">
                <a16:creationId xmlns:a16="http://schemas.microsoft.com/office/drawing/2014/main" id="{E5753645-364D-4E1B-B7AC-CF21197D0965}"/>
              </a:ext>
            </a:extLst>
          </p:cNvPr>
          <p:cNvSpPr/>
          <p:nvPr/>
        </p:nvSpPr>
        <p:spPr>
          <a:xfrm>
            <a:off x="2201439" y="2656912"/>
            <a:ext cx="8034728" cy="1330495"/>
          </a:xfrm>
          <a:prstGeom prst="downArrow">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rgbClr val="FF0000"/>
                </a:solidFill>
              </a:rPr>
              <a:t>消化酵素</a:t>
            </a:r>
            <a:r>
              <a:rPr kumimoji="1" lang="ja-JP" altLang="en-US" sz="3200" dirty="0">
                <a:solidFill>
                  <a:schemeClr val="tx1"/>
                </a:solidFill>
              </a:rPr>
              <a:t>のはたらき</a:t>
            </a:r>
          </a:p>
        </p:txBody>
      </p:sp>
      <p:sp>
        <p:nvSpPr>
          <p:cNvPr id="13" name="矢印: 下 12">
            <a:extLst>
              <a:ext uri="{FF2B5EF4-FFF2-40B4-BE49-F238E27FC236}">
                <a16:creationId xmlns:a16="http://schemas.microsoft.com/office/drawing/2014/main" id="{973715FE-2153-4D88-AF02-BE358E27B782}"/>
              </a:ext>
            </a:extLst>
          </p:cNvPr>
          <p:cNvSpPr/>
          <p:nvPr/>
        </p:nvSpPr>
        <p:spPr>
          <a:xfrm>
            <a:off x="2528473" y="2643734"/>
            <a:ext cx="855407" cy="12093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矢印: 下 13">
            <a:extLst>
              <a:ext uri="{FF2B5EF4-FFF2-40B4-BE49-F238E27FC236}">
                <a16:creationId xmlns:a16="http://schemas.microsoft.com/office/drawing/2014/main" id="{19672A6C-C63D-484D-88EE-1791AD43418A}"/>
              </a:ext>
            </a:extLst>
          </p:cNvPr>
          <p:cNvSpPr/>
          <p:nvPr/>
        </p:nvSpPr>
        <p:spPr>
          <a:xfrm>
            <a:off x="5700252" y="2656912"/>
            <a:ext cx="855407" cy="1209367"/>
          </a:xfrm>
          <a:prstGeom prst="downArrow">
            <a:avLst/>
          </a:prstGeom>
          <a:solidFill>
            <a:srgbClr val="548235">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61AD4F78-9D92-4D86-85F3-37B3EB3A8F44}"/>
              </a:ext>
            </a:extLst>
          </p:cNvPr>
          <p:cNvSpPr/>
          <p:nvPr/>
        </p:nvSpPr>
        <p:spPr>
          <a:xfrm>
            <a:off x="8872031" y="2657796"/>
            <a:ext cx="855407" cy="1209367"/>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407E887-476B-4988-BCF3-7FDBCA4D557D}"/>
              </a:ext>
            </a:extLst>
          </p:cNvPr>
          <p:cNvSpPr/>
          <p:nvPr/>
        </p:nvSpPr>
        <p:spPr>
          <a:xfrm>
            <a:off x="0" y="4928162"/>
            <a:ext cx="7645516" cy="1454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消化酵素は</a:t>
            </a:r>
            <a:r>
              <a:rPr kumimoji="1" lang="ja-JP" altLang="en-US" sz="3200" u="sng" dirty="0">
                <a:solidFill>
                  <a:schemeClr val="tx1"/>
                </a:solidFill>
              </a:rPr>
              <a:t>決まった物質にのみはたらく</a:t>
            </a:r>
          </a:p>
        </p:txBody>
      </p:sp>
      <p:sp>
        <p:nvSpPr>
          <p:cNvPr id="17" name="タイトル 1">
            <a:extLst>
              <a:ext uri="{FF2B5EF4-FFF2-40B4-BE49-F238E27FC236}">
                <a16:creationId xmlns:a16="http://schemas.microsoft.com/office/drawing/2014/main" id="{7D4C3F08-A92B-4F91-98D5-7849DD33180B}"/>
              </a:ext>
            </a:extLst>
          </p:cNvPr>
          <p:cNvSpPr txBox="1">
            <a:spLocks/>
          </p:cNvSpPr>
          <p:nvPr/>
        </p:nvSpPr>
        <p:spPr>
          <a:xfrm>
            <a:off x="838200" y="-6878"/>
            <a:ext cx="10515600" cy="1370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動物の栄養分をとり</a:t>
            </a:r>
            <a:r>
              <a:rPr lang="ja-JP" altLang="en-US" dirty="0" smtClean="0"/>
              <a:t>入れる</a:t>
            </a:r>
            <a:r>
              <a:rPr lang="ja-JP" altLang="en-US" dirty="0"/>
              <a:t>しく</a:t>
            </a:r>
            <a:r>
              <a:rPr lang="ja-JP" altLang="en-US" dirty="0" smtClean="0"/>
              <a:t>み</a:t>
            </a:r>
            <a:endParaRPr lang="ja-JP" altLang="en-US" dirty="0"/>
          </a:p>
        </p:txBody>
      </p:sp>
    </p:spTree>
    <p:extLst>
      <p:ext uri="{BB962C8B-B14F-4D97-AF65-F5344CB8AC3E}">
        <p14:creationId xmlns:p14="http://schemas.microsoft.com/office/powerpoint/2010/main" val="422107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8" grpId="0"/>
      <p:bldP spid="9" grpId="0"/>
      <p:bldP spid="10" grpId="0"/>
      <p:bldP spid="11" grpId="0"/>
      <p:bldP spid="12" grpId="1" animBg="1"/>
      <p:bldP spid="13" grpId="0" animBg="1"/>
      <p:bldP spid="14" grpId="0" animBg="1"/>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15465A-7F66-4C88-8451-15F7475E7BCE}"/>
              </a:ext>
            </a:extLst>
          </p:cNvPr>
          <p:cNvSpPr>
            <a:spLocks noGrp="1"/>
          </p:cNvSpPr>
          <p:nvPr>
            <p:ph type="title"/>
          </p:nvPr>
        </p:nvSpPr>
        <p:spPr/>
        <p:txBody>
          <a:bodyPr/>
          <a:lstStyle/>
          <a:p>
            <a:r>
              <a:rPr kumimoji="1" lang="ja-JP" altLang="en-US" dirty="0"/>
              <a:t>三大栄養素の消化</a:t>
            </a:r>
          </a:p>
        </p:txBody>
      </p:sp>
      <p:sp>
        <p:nvSpPr>
          <p:cNvPr id="3" name="コンテンツ プレースホルダー 2">
            <a:extLst>
              <a:ext uri="{FF2B5EF4-FFF2-40B4-BE49-F238E27FC236}">
                <a16:creationId xmlns:a16="http://schemas.microsoft.com/office/drawing/2014/main" id="{C569EFAE-4468-4D8C-8DFA-7CA28644E9B3}"/>
              </a:ext>
            </a:extLst>
          </p:cNvPr>
          <p:cNvSpPr>
            <a:spLocks noGrp="1"/>
          </p:cNvSpPr>
          <p:nvPr>
            <p:ph idx="1"/>
          </p:nvPr>
        </p:nvSpPr>
        <p:spPr>
          <a:xfrm>
            <a:off x="838200" y="1690688"/>
            <a:ext cx="10515600" cy="4486275"/>
          </a:xfrm>
        </p:spPr>
        <p:txBody>
          <a:bodyPr/>
          <a:lstStyle/>
          <a:p>
            <a:pPr marL="0" indent="0">
              <a:buNone/>
            </a:pPr>
            <a:r>
              <a:rPr kumimoji="1" lang="ja-JP" altLang="en-US" sz="4000" dirty="0"/>
              <a:t>　　　デンプン・タンパク質・脂肪</a:t>
            </a:r>
            <a:endParaRPr kumimoji="1" lang="en-US" altLang="ja-JP" sz="4000" dirty="0"/>
          </a:p>
          <a:p>
            <a:pPr marL="0" indent="0">
              <a:buNone/>
            </a:pPr>
            <a:endParaRPr lang="en-US" altLang="ja-JP" sz="4000" dirty="0"/>
          </a:p>
          <a:p>
            <a:pPr marL="0" indent="0">
              <a:buNone/>
            </a:pPr>
            <a:r>
              <a:rPr lang="ja-JP" altLang="en-US" sz="3600" dirty="0"/>
              <a:t>①どの</a:t>
            </a:r>
            <a:r>
              <a:rPr lang="ja-JP" altLang="en-US" sz="3600" u="sng" dirty="0"/>
              <a:t>消化器官</a:t>
            </a:r>
            <a:r>
              <a:rPr lang="ja-JP" altLang="en-US" sz="3600" dirty="0"/>
              <a:t>で</a:t>
            </a:r>
            <a:endParaRPr lang="en-US" altLang="ja-JP" sz="3600" dirty="0"/>
          </a:p>
          <a:p>
            <a:pPr marL="0" indent="0">
              <a:buNone/>
            </a:pPr>
            <a:r>
              <a:rPr kumimoji="1" lang="ja-JP" altLang="en-US" sz="3600" dirty="0"/>
              <a:t>②どんな</a:t>
            </a:r>
            <a:r>
              <a:rPr kumimoji="1" lang="ja-JP" altLang="en-US" sz="3600" u="sng" dirty="0"/>
              <a:t>消化液</a:t>
            </a:r>
            <a:r>
              <a:rPr kumimoji="1" lang="ja-JP" altLang="en-US" sz="3600" dirty="0"/>
              <a:t>によって</a:t>
            </a:r>
            <a:endParaRPr kumimoji="1" lang="en-US" altLang="ja-JP" sz="3600" dirty="0"/>
          </a:p>
          <a:p>
            <a:pPr marL="0" indent="0">
              <a:buNone/>
            </a:pPr>
            <a:r>
              <a:rPr lang="en-US" altLang="ja-JP" sz="3600" dirty="0"/>
              <a:t>③</a:t>
            </a:r>
            <a:r>
              <a:rPr lang="ja-JP" altLang="en-US" sz="3600" dirty="0"/>
              <a:t>なんという</a:t>
            </a:r>
            <a:r>
              <a:rPr lang="ja-JP" altLang="en-US" sz="3600" u="sng" dirty="0"/>
              <a:t>消化酵素</a:t>
            </a:r>
            <a:r>
              <a:rPr lang="ja-JP" altLang="en-US" sz="3600" dirty="0"/>
              <a:t>のはたらきを受けて</a:t>
            </a:r>
            <a:endParaRPr lang="en-US" altLang="ja-JP" sz="3600" dirty="0"/>
          </a:p>
          <a:p>
            <a:pPr marL="0" indent="0">
              <a:buNone/>
            </a:pPr>
            <a:r>
              <a:rPr kumimoji="1" lang="ja-JP" altLang="en-US" sz="3600" dirty="0"/>
              <a:t>④最終的に</a:t>
            </a:r>
            <a:r>
              <a:rPr kumimoji="1" lang="ja-JP" altLang="en-US" sz="3600" u="sng" dirty="0"/>
              <a:t>何に分解される</a:t>
            </a:r>
            <a:r>
              <a:rPr kumimoji="1" lang="ja-JP" altLang="en-US" sz="3600" dirty="0"/>
              <a:t>のか　　</a:t>
            </a:r>
            <a:endParaRPr kumimoji="1" lang="en-US" altLang="ja-JP" sz="3600" dirty="0"/>
          </a:p>
          <a:p>
            <a:pPr marL="0" indent="0">
              <a:buNone/>
            </a:pPr>
            <a:r>
              <a:rPr kumimoji="1" lang="ja-JP" altLang="en-US" sz="3600" dirty="0"/>
              <a:t>　　　　　　　　　　　　　　を整理しよう。</a:t>
            </a:r>
            <a:endParaRPr kumimoji="1" lang="en-US" altLang="ja-JP" sz="3600" dirty="0"/>
          </a:p>
          <a:p>
            <a:pPr marL="0" indent="0">
              <a:buNone/>
            </a:pPr>
            <a:endParaRPr kumimoji="1" lang="ja-JP" altLang="en-US" dirty="0"/>
          </a:p>
        </p:txBody>
      </p:sp>
    </p:spTree>
    <p:extLst>
      <p:ext uri="{BB962C8B-B14F-4D97-AF65-F5344CB8AC3E}">
        <p14:creationId xmlns:p14="http://schemas.microsoft.com/office/powerpoint/2010/main" val="72999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3A26B5-9E29-440D-BA16-F8DFBC31AB50}"/>
              </a:ext>
            </a:extLst>
          </p:cNvPr>
          <p:cNvSpPr>
            <a:spLocks noGrp="1"/>
          </p:cNvSpPr>
          <p:nvPr>
            <p:ph type="title"/>
          </p:nvPr>
        </p:nvSpPr>
        <p:spPr>
          <a:xfrm>
            <a:off x="635000" y="18255"/>
            <a:ext cx="10515600" cy="1325563"/>
          </a:xfrm>
        </p:spPr>
        <p:txBody>
          <a:bodyPr/>
          <a:lstStyle/>
          <a:p>
            <a:r>
              <a:rPr kumimoji="1" lang="ja-JP" altLang="en-US" dirty="0"/>
              <a:t>デンプンの分解</a:t>
            </a:r>
          </a:p>
        </p:txBody>
      </p:sp>
      <p:sp>
        <p:nvSpPr>
          <p:cNvPr id="3" name="コンテンツ プレースホルダー 2">
            <a:extLst>
              <a:ext uri="{FF2B5EF4-FFF2-40B4-BE49-F238E27FC236}">
                <a16:creationId xmlns:a16="http://schemas.microsoft.com/office/drawing/2014/main" id="{256E8955-EBAC-4B85-9D5F-F31C7EB2AFFA}"/>
              </a:ext>
            </a:extLst>
          </p:cNvPr>
          <p:cNvSpPr>
            <a:spLocks noGrp="1"/>
          </p:cNvSpPr>
          <p:nvPr>
            <p:ph idx="1"/>
          </p:nvPr>
        </p:nvSpPr>
        <p:spPr>
          <a:xfrm>
            <a:off x="631065" y="1825625"/>
            <a:ext cx="11178862" cy="4351338"/>
          </a:xfrm>
        </p:spPr>
        <p:txBody>
          <a:bodyPr>
            <a:normAutofit/>
          </a:bodyPr>
          <a:lstStyle/>
          <a:p>
            <a:pPr marL="0" indent="0">
              <a:buNone/>
            </a:pPr>
            <a:r>
              <a:rPr kumimoji="1" lang="ja-JP" altLang="en-US" sz="3600" dirty="0"/>
              <a:t>・</a:t>
            </a:r>
            <a:r>
              <a:rPr kumimoji="1" lang="ja-JP" altLang="en-US" sz="3600" u="sng" dirty="0"/>
              <a:t>唾液</a:t>
            </a:r>
            <a:r>
              <a:rPr kumimoji="1" lang="ja-JP" altLang="en-US" sz="3600" dirty="0"/>
              <a:t>や</a:t>
            </a:r>
            <a:r>
              <a:rPr kumimoji="1" lang="ja-JP" altLang="en-US" sz="3600" u="sng" dirty="0"/>
              <a:t>すい液</a:t>
            </a:r>
            <a:r>
              <a:rPr lang="ja-JP" altLang="en-US" sz="3600" dirty="0"/>
              <a:t>に含まれる</a:t>
            </a:r>
            <a:r>
              <a:rPr lang="ja-JP" altLang="en-US" sz="3600" dirty="0">
                <a:solidFill>
                  <a:srgbClr val="FF0000"/>
                </a:solidFill>
              </a:rPr>
              <a:t>　　　　　</a:t>
            </a:r>
            <a:r>
              <a:rPr lang="ja-JP" altLang="en-US" sz="3600" dirty="0" err="1"/>
              <a:t>や</a:t>
            </a:r>
            <a:endParaRPr lang="en-US" altLang="ja-JP" sz="3600" dirty="0"/>
          </a:p>
          <a:p>
            <a:pPr marL="0" indent="0">
              <a:buNone/>
            </a:pPr>
            <a:r>
              <a:rPr lang="ja-JP" altLang="en-US" sz="3600" dirty="0"/>
              <a:t>　</a:t>
            </a:r>
            <a:r>
              <a:rPr lang="ja-JP" altLang="en-US" sz="3600" u="sng" dirty="0"/>
              <a:t>小腸の壁の消化酵素</a:t>
            </a:r>
            <a:r>
              <a:rPr lang="ja-JP" altLang="en-US" sz="3600" dirty="0"/>
              <a:t>によって</a:t>
            </a:r>
            <a:endParaRPr lang="en-US" altLang="ja-JP" sz="3600" dirty="0"/>
          </a:p>
          <a:p>
            <a:pPr marL="0" indent="0">
              <a:buNone/>
            </a:pPr>
            <a:r>
              <a:rPr lang="ja-JP" altLang="en-US" sz="3600" dirty="0"/>
              <a:t>　最終的に</a:t>
            </a:r>
            <a:r>
              <a:rPr lang="ja-JP" altLang="en-US" sz="3600" dirty="0">
                <a:solidFill>
                  <a:srgbClr val="FF0000"/>
                </a:solidFill>
              </a:rPr>
              <a:t>　　　　</a:t>
            </a:r>
            <a:r>
              <a:rPr lang="ja-JP" altLang="en-US" sz="3600" dirty="0"/>
              <a:t>に分解される。</a:t>
            </a:r>
            <a:endParaRPr kumimoji="1" lang="ja-JP" altLang="en-US" sz="3600" dirty="0"/>
          </a:p>
        </p:txBody>
      </p:sp>
      <p:sp>
        <p:nvSpPr>
          <p:cNvPr id="4" name="正方形/長方形 3">
            <a:extLst>
              <a:ext uri="{FF2B5EF4-FFF2-40B4-BE49-F238E27FC236}">
                <a16:creationId xmlns:a16="http://schemas.microsoft.com/office/drawing/2014/main" id="{8B45FDBC-A99D-43C2-B03C-555876EE8F50}"/>
              </a:ext>
            </a:extLst>
          </p:cNvPr>
          <p:cNvSpPr/>
          <p:nvPr/>
        </p:nvSpPr>
        <p:spPr>
          <a:xfrm>
            <a:off x="5892800" y="1825625"/>
            <a:ext cx="2743200" cy="504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アミラーゼ</a:t>
            </a:r>
          </a:p>
        </p:txBody>
      </p:sp>
      <p:sp>
        <p:nvSpPr>
          <p:cNvPr id="5" name="正方形/長方形 4">
            <a:extLst>
              <a:ext uri="{FF2B5EF4-FFF2-40B4-BE49-F238E27FC236}">
                <a16:creationId xmlns:a16="http://schemas.microsoft.com/office/drawing/2014/main" id="{E3A6B394-377A-4EDE-84CC-439F9704BC49}"/>
              </a:ext>
            </a:extLst>
          </p:cNvPr>
          <p:cNvSpPr/>
          <p:nvPr/>
        </p:nvSpPr>
        <p:spPr>
          <a:xfrm>
            <a:off x="2857500" y="2990850"/>
            <a:ext cx="2108200" cy="72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ブドウ糖</a:t>
            </a:r>
          </a:p>
        </p:txBody>
      </p:sp>
    </p:spTree>
    <p:extLst>
      <p:ext uri="{BB962C8B-B14F-4D97-AF65-F5344CB8AC3E}">
        <p14:creationId xmlns:p14="http://schemas.microsoft.com/office/powerpoint/2010/main" val="30861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1FAD7-EA3F-4136-B3F4-B7C6E0CA35F7}"/>
              </a:ext>
            </a:extLst>
          </p:cNvPr>
          <p:cNvSpPr>
            <a:spLocks noGrp="1"/>
          </p:cNvSpPr>
          <p:nvPr>
            <p:ph type="title"/>
          </p:nvPr>
        </p:nvSpPr>
        <p:spPr/>
        <p:txBody>
          <a:bodyPr>
            <a:normAutofit fontScale="90000"/>
          </a:bodyPr>
          <a:lstStyle/>
          <a:p>
            <a:r>
              <a:rPr kumimoji="1" lang="ja-JP" altLang="en-US" dirty="0"/>
              <a:t>口での消化</a:t>
            </a:r>
            <a:r>
              <a:rPr kumimoji="1" lang="en-US" altLang="ja-JP" dirty="0"/>
              <a:t/>
            </a:r>
            <a:br>
              <a:rPr kumimoji="1" lang="en-US" altLang="ja-JP" dirty="0"/>
            </a:br>
            <a:r>
              <a:rPr kumimoji="1" lang="ja-JP" altLang="en-US" dirty="0"/>
              <a:t>　（唾液に含まれるアミラーゼのはたらき）</a:t>
            </a:r>
          </a:p>
        </p:txBody>
      </p:sp>
      <p:graphicFrame>
        <p:nvGraphicFramePr>
          <p:cNvPr id="4" name="コンテンツ プレースホルダー 3">
            <a:extLst>
              <a:ext uri="{FF2B5EF4-FFF2-40B4-BE49-F238E27FC236}">
                <a16:creationId xmlns:a16="http://schemas.microsoft.com/office/drawing/2014/main" id="{9E2D39F1-A2D8-49D9-A2D0-E9621269159F}"/>
              </a:ext>
            </a:extLst>
          </p:cNvPr>
          <p:cNvGraphicFramePr>
            <a:graphicFrameLocks noGrp="1"/>
          </p:cNvGraphicFramePr>
          <p:nvPr>
            <p:ph idx="1"/>
            <p:extLst>
              <p:ext uri="{D42A27DB-BD31-4B8C-83A1-F6EECF244321}">
                <p14:modId xmlns:p14="http://schemas.microsoft.com/office/powerpoint/2010/main" val="2089768552"/>
              </p:ext>
            </p:extLst>
          </p:nvPr>
        </p:nvGraphicFramePr>
        <p:xfrm>
          <a:off x="625702" y="1690687"/>
          <a:ext cx="10940596" cy="4417056"/>
        </p:xfrm>
        <a:graphic>
          <a:graphicData uri="http://schemas.openxmlformats.org/drawingml/2006/table">
            <a:tbl>
              <a:tblPr firstRow="1" bandRow="1">
                <a:tableStyleId>{5C22544A-7EE6-4342-B048-85BDC9FD1C3A}</a:tableStyleId>
              </a:tblPr>
              <a:tblGrid>
                <a:gridCol w="3191675">
                  <a:extLst>
                    <a:ext uri="{9D8B030D-6E8A-4147-A177-3AD203B41FA5}">
                      <a16:colId xmlns:a16="http://schemas.microsoft.com/office/drawing/2014/main" val="3781697790"/>
                    </a:ext>
                  </a:extLst>
                </a:gridCol>
                <a:gridCol w="3835638">
                  <a:extLst>
                    <a:ext uri="{9D8B030D-6E8A-4147-A177-3AD203B41FA5}">
                      <a16:colId xmlns:a16="http://schemas.microsoft.com/office/drawing/2014/main" val="1421159449"/>
                    </a:ext>
                  </a:extLst>
                </a:gridCol>
                <a:gridCol w="3913283">
                  <a:extLst>
                    <a:ext uri="{9D8B030D-6E8A-4147-A177-3AD203B41FA5}">
                      <a16:colId xmlns:a16="http://schemas.microsoft.com/office/drawing/2014/main" val="125194730"/>
                    </a:ext>
                  </a:extLst>
                </a:gridCol>
              </a:tblGrid>
              <a:tr h="1284383">
                <a:tc>
                  <a:txBody>
                    <a:bodyPr/>
                    <a:lstStyle/>
                    <a:p>
                      <a:endParaRPr kumimoji="1" lang="ja-JP" altLang="en-US" dirty="0"/>
                    </a:p>
                  </a:txBody>
                  <a:tcPr/>
                </a:tc>
                <a:tc>
                  <a:txBody>
                    <a:bodyPr/>
                    <a:lstStyle/>
                    <a:p>
                      <a:r>
                        <a:rPr kumimoji="1" lang="ja-JP" altLang="en-US" sz="4000" dirty="0">
                          <a:solidFill>
                            <a:srgbClr val="FFFF00"/>
                          </a:solidFill>
                        </a:rPr>
                        <a:t>デンプン</a:t>
                      </a:r>
                      <a:r>
                        <a:rPr kumimoji="1" lang="ja-JP" altLang="en-US" sz="4000" dirty="0"/>
                        <a:t>のり＋</a:t>
                      </a:r>
                      <a:r>
                        <a:rPr kumimoji="1" lang="ja-JP" altLang="en-US" sz="4000" dirty="0">
                          <a:solidFill>
                            <a:schemeClr val="accent4">
                              <a:lumMod val="20000"/>
                              <a:lumOff val="80000"/>
                            </a:schemeClr>
                          </a:solidFill>
                        </a:rPr>
                        <a:t>唾液</a:t>
                      </a:r>
                    </a:p>
                  </a:txBody>
                  <a:tcPr/>
                </a:tc>
                <a:tc>
                  <a:txBody>
                    <a:bodyPr/>
                    <a:lstStyle/>
                    <a:p>
                      <a:r>
                        <a:rPr kumimoji="1" lang="ja-JP" altLang="en-US" sz="4000" dirty="0">
                          <a:solidFill>
                            <a:srgbClr val="FFFF00"/>
                          </a:solidFill>
                        </a:rPr>
                        <a:t>デンプン</a:t>
                      </a:r>
                      <a:r>
                        <a:rPr kumimoji="1" lang="ja-JP" altLang="en-US" sz="4000" dirty="0"/>
                        <a:t>のり＋水</a:t>
                      </a:r>
                    </a:p>
                  </a:txBody>
                  <a:tcPr/>
                </a:tc>
                <a:extLst>
                  <a:ext uri="{0D108BD9-81ED-4DB2-BD59-A6C34878D82A}">
                    <a16:rowId xmlns:a16="http://schemas.microsoft.com/office/drawing/2014/main" val="3578059300"/>
                  </a:ext>
                </a:extLst>
              </a:tr>
              <a:tr h="1553208">
                <a:tc>
                  <a:txBody>
                    <a:bodyPr/>
                    <a:lstStyle/>
                    <a:p>
                      <a:pPr algn="ctr"/>
                      <a:endParaRPr kumimoji="1" lang="en-US" altLang="ja-JP" sz="4000" dirty="0"/>
                    </a:p>
                    <a:p>
                      <a:pPr algn="ctr"/>
                      <a:endParaRPr kumimoji="1" lang="ja-JP" altLang="en-US" sz="4000" dirty="0"/>
                    </a:p>
                  </a:txBody>
                  <a:tcPr/>
                </a:tc>
                <a:tc>
                  <a:txBody>
                    <a:bodyPr/>
                    <a:lstStyle/>
                    <a:p>
                      <a:pPr algn="ctr"/>
                      <a:endParaRPr kumimoji="1" lang="ja-JP" altLang="en-US" sz="4000" dirty="0"/>
                    </a:p>
                  </a:txBody>
                  <a:tcPr/>
                </a:tc>
                <a:tc>
                  <a:txBody>
                    <a:bodyPr/>
                    <a:lstStyle/>
                    <a:p>
                      <a:pPr algn="ctr"/>
                      <a:endParaRPr kumimoji="1" lang="ja-JP" altLang="en-US" sz="4000" dirty="0"/>
                    </a:p>
                  </a:txBody>
                  <a:tcPr/>
                </a:tc>
                <a:extLst>
                  <a:ext uri="{0D108BD9-81ED-4DB2-BD59-A6C34878D82A}">
                    <a16:rowId xmlns:a16="http://schemas.microsoft.com/office/drawing/2014/main" val="416227403"/>
                  </a:ext>
                </a:extLst>
              </a:tr>
              <a:tr h="1553208">
                <a:tc>
                  <a:txBody>
                    <a:bodyPr/>
                    <a:lstStyle/>
                    <a:p>
                      <a:pPr algn="ctr"/>
                      <a:endParaRPr kumimoji="1" lang="ja-JP" altLang="en-US" sz="3600" dirty="0"/>
                    </a:p>
                  </a:txBody>
                  <a:tcPr/>
                </a:tc>
                <a:tc>
                  <a:txBody>
                    <a:bodyPr/>
                    <a:lstStyle/>
                    <a:p>
                      <a:pPr algn="ctr"/>
                      <a:endParaRPr kumimoji="1" lang="ja-JP" altLang="en-US" sz="4000" dirty="0"/>
                    </a:p>
                  </a:txBody>
                  <a:tcPr/>
                </a:tc>
                <a:tc>
                  <a:txBody>
                    <a:bodyPr/>
                    <a:lstStyle/>
                    <a:p>
                      <a:pPr algn="ctr"/>
                      <a:endParaRPr kumimoji="1" lang="ja-JP" altLang="en-US" sz="4000" dirty="0"/>
                    </a:p>
                  </a:txBody>
                  <a:tcPr/>
                </a:tc>
                <a:extLst>
                  <a:ext uri="{0D108BD9-81ED-4DB2-BD59-A6C34878D82A}">
                    <a16:rowId xmlns:a16="http://schemas.microsoft.com/office/drawing/2014/main" val="1480165940"/>
                  </a:ext>
                </a:extLst>
              </a:tr>
            </a:tbl>
          </a:graphicData>
        </a:graphic>
      </p:graphicFrame>
      <p:sp>
        <p:nvSpPr>
          <p:cNvPr id="5" name="正方形/長方形 4">
            <a:extLst>
              <a:ext uri="{FF2B5EF4-FFF2-40B4-BE49-F238E27FC236}">
                <a16:creationId xmlns:a16="http://schemas.microsoft.com/office/drawing/2014/main" id="{CA9DCCD3-5F84-47BF-A0C3-BCBB75CCF2C5}"/>
              </a:ext>
            </a:extLst>
          </p:cNvPr>
          <p:cNvSpPr/>
          <p:nvPr/>
        </p:nvSpPr>
        <p:spPr>
          <a:xfrm>
            <a:off x="4194628" y="3321756"/>
            <a:ext cx="2946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反応なし</a:t>
            </a:r>
          </a:p>
        </p:txBody>
      </p:sp>
      <p:sp>
        <p:nvSpPr>
          <p:cNvPr id="6" name="正方形/長方形 5">
            <a:extLst>
              <a:ext uri="{FF2B5EF4-FFF2-40B4-BE49-F238E27FC236}">
                <a16:creationId xmlns:a16="http://schemas.microsoft.com/office/drawing/2014/main" id="{8FDB00A5-B41D-49CC-8BC9-1AA71230CF86}"/>
              </a:ext>
            </a:extLst>
          </p:cNvPr>
          <p:cNvSpPr/>
          <p:nvPr/>
        </p:nvSpPr>
        <p:spPr>
          <a:xfrm>
            <a:off x="7853535" y="3321756"/>
            <a:ext cx="350026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tx1"/>
                </a:solidFill>
              </a:rPr>
              <a:t>青紫色になる</a:t>
            </a:r>
            <a:endParaRPr kumimoji="1" lang="ja-JP" altLang="en-US" sz="4000" dirty="0">
              <a:solidFill>
                <a:schemeClr val="tx1"/>
              </a:solidFill>
            </a:endParaRPr>
          </a:p>
        </p:txBody>
      </p:sp>
      <p:sp>
        <p:nvSpPr>
          <p:cNvPr id="7" name="正方形/長方形 6">
            <a:extLst>
              <a:ext uri="{FF2B5EF4-FFF2-40B4-BE49-F238E27FC236}">
                <a16:creationId xmlns:a16="http://schemas.microsoft.com/office/drawing/2014/main" id="{52C87731-7457-4922-8A40-9FA6417EE53D}"/>
              </a:ext>
            </a:extLst>
          </p:cNvPr>
          <p:cNvSpPr/>
          <p:nvPr/>
        </p:nvSpPr>
        <p:spPr>
          <a:xfrm>
            <a:off x="4194628" y="4781703"/>
            <a:ext cx="3298564" cy="1126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dirty="0">
                <a:solidFill>
                  <a:schemeClr val="tx1"/>
                </a:solidFill>
              </a:rPr>
              <a:t>赤褐色</a:t>
            </a:r>
            <a:r>
              <a:rPr lang="en-US" altLang="ja-JP" sz="4000" dirty="0">
                <a:solidFill>
                  <a:schemeClr val="tx1"/>
                </a:solidFill>
              </a:rPr>
              <a:t>(</a:t>
            </a:r>
            <a:r>
              <a:rPr lang="ja-JP" altLang="en-US" sz="4000" dirty="0">
                <a:solidFill>
                  <a:schemeClr val="tx1"/>
                </a:solidFill>
              </a:rPr>
              <a:t>黄色</a:t>
            </a:r>
            <a:r>
              <a:rPr lang="en-US" altLang="ja-JP" sz="4000" dirty="0">
                <a:solidFill>
                  <a:schemeClr val="tx1"/>
                </a:solidFill>
              </a:rPr>
              <a:t>)</a:t>
            </a:r>
          </a:p>
          <a:p>
            <a:r>
              <a:rPr lang="ja-JP" altLang="en-US" sz="4000" dirty="0">
                <a:solidFill>
                  <a:schemeClr val="tx1"/>
                </a:solidFill>
              </a:rPr>
              <a:t>になる</a:t>
            </a:r>
            <a:endParaRPr kumimoji="1" lang="ja-JP" altLang="en-US" sz="4000" dirty="0">
              <a:solidFill>
                <a:schemeClr val="tx1"/>
              </a:solidFill>
            </a:endParaRPr>
          </a:p>
        </p:txBody>
      </p:sp>
      <p:sp>
        <p:nvSpPr>
          <p:cNvPr id="8" name="正方形/長方形 7">
            <a:extLst>
              <a:ext uri="{FF2B5EF4-FFF2-40B4-BE49-F238E27FC236}">
                <a16:creationId xmlns:a16="http://schemas.microsoft.com/office/drawing/2014/main" id="{7695150D-7430-4AEE-AF97-F50D8F11D1FA}"/>
              </a:ext>
            </a:extLst>
          </p:cNvPr>
          <p:cNvSpPr/>
          <p:nvPr/>
        </p:nvSpPr>
        <p:spPr>
          <a:xfrm>
            <a:off x="8435267" y="4887838"/>
            <a:ext cx="233679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反応なし</a:t>
            </a:r>
          </a:p>
        </p:txBody>
      </p:sp>
      <p:sp>
        <p:nvSpPr>
          <p:cNvPr id="9" name="正方形/長方形 8">
            <a:extLst>
              <a:ext uri="{FF2B5EF4-FFF2-40B4-BE49-F238E27FC236}">
                <a16:creationId xmlns:a16="http://schemas.microsoft.com/office/drawing/2014/main" id="{CDCA6BB1-6C07-4E28-A4C4-0E18C138DE4D}"/>
              </a:ext>
            </a:extLst>
          </p:cNvPr>
          <p:cNvSpPr/>
          <p:nvPr/>
        </p:nvSpPr>
        <p:spPr>
          <a:xfrm>
            <a:off x="725311" y="3321756"/>
            <a:ext cx="2946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ヨウ素溶液</a:t>
            </a:r>
          </a:p>
        </p:txBody>
      </p:sp>
      <p:sp>
        <p:nvSpPr>
          <p:cNvPr id="10" name="正方形/長方形 9">
            <a:extLst>
              <a:ext uri="{FF2B5EF4-FFF2-40B4-BE49-F238E27FC236}">
                <a16:creationId xmlns:a16="http://schemas.microsoft.com/office/drawing/2014/main" id="{0C78C728-61E6-476E-8C2B-CB9944BD9E94}"/>
              </a:ext>
            </a:extLst>
          </p:cNvPr>
          <p:cNvSpPr/>
          <p:nvPr/>
        </p:nvSpPr>
        <p:spPr>
          <a:xfrm>
            <a:off x="725311" y="4887838"/>
            <a:ext cx="2946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ベネジクト溶液</a:t>
            </a:r>
          </a:p>
        </p:txBody>
      </p:sp>
    </p:spTree>
    <p:extLst>
      <p:ext uri="{BB962C8B-B14F-4D97-AF65-F5344CB8AC3E}">
        <p14:creationId xmlns:p14="http://schemas.microsoft.com/office/powerpoint/2010/main" val="8763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9E2D39F1-A2D8-49D9-A2D0-E9621269159F}"/>
              </a:ext>
            </a:extLst>
          </p:cNvPr>
          <p:cNvGraphicFramePr>
            <a:graphicFrameLocks noGrp="1"/>
          </p:cNvGraphicFramePr>
          <p:nvPr>
            <p:ph idx="1"/>
          </p:nvPr>
        </p:nvGraphicFramePr>
        <p:xfrm>
          <a:off x="625702" y="1690687"/>
          <a:ext cx="10940596" cy="4417056"/>
        </p:xfrm>
        <a:graphic>
          <a:graphicData uri="http://schemas.openxmlformats.org/drawingml/2006/table">
            <a:tbl>
              <a:tblPr firstRow="1" bandRow="1">
                <a:tableStyleId>{5C22544A-7EE6-4342-B048-85BDC9FD1C3A}</a:tableStyleId>
              </a:tblPr>
              <a:tblGrid>
                <a:gridCol w="3191675">
                  <a:extLst>
                    <a:ext uri="{9D8B030D-6E8A-4147-A177-3AD203B41FA5}">
                      <a16:colId xmlns:a16="http://schemas.microsoft.com/office/drawing/2014/main" val="3781697790"/>
                    </a:ext>
                  </a:extLst>
                </a:gridCol>
                <a:gridCol w="3835638">
                  <a:extLst>
                    <a:ext uri="{9D8B030D-6E8A-4147-A177-3AD203B41FA5}">
                      <a16:colId xmlns:a16="http://schemas.microsoft.com/office/drawing/2014/main" val="1421159449"/>
                    </a:ext>
                  </a:extLst>
                </a:gridCol>
                <a:gridCol w="3913283">
                  <a:extLst>
                    <a:ext uri="{9D8B030D-6E8A-4147-A177-3AD203B41FA5}">
                      <a16:colId xmlns:a16="http://schemas.microsoft.com/office/drawing/2014/main" val="125194730"/>
                    </a:ext>
                  </a:extLst>
                </a:gridCol>
              </a:tblGrid>
              <a:tr h="1284383">
                <a:tc>
                  <a:txBody>
                    <a:bodyPr/>
                    <a:lstStyle/>
                    <a:p>
                      <a:endParaRPr kumimoji="1" lang="ja-JP" altLang="en-US" dirty="0"/>
                    </a:p>
                  </a:txBody>
                  <a:tcPr/>
                </a:tc>
                <a:tc>
                  <a:txBody>
                    <a:bodyPr/>
                    <a:lstStyle/>
                    <a:p>
                      <a:r>
                        <a:rPr kumimoji="1" lang="ja-JP" altLang="en-US" sz="4000" dirty="0">
                          <a:solidFill>
                            <a:srgbClr val="FFFF00"/>
                          </a:solidFill>
                        </a:rPr>
                        <a:t>デンプン</a:t>
                      </a:r>
                      <a:r>
                        <a:rPr kumimoji="1" lang="ja-JP" altLang="en-US" sz="4000" dirty="0"/>
                        <a:t>のり＋</a:t>
                      </a:r>
                      <a:r>
                        <a:rPr kumimoji="1" lang="ja-JP" altLang="en-US" sz="4000" dirty="0">
                          <a:solidFill>
                            <a:schemeClr val="accent4">
                              <a:lumMod val="20000"/>
                              <a:lumOff val="80000"/>
                            </a:schemeClr>
                          </a:solidFill>
                        </a:rPr>
                        <a:t>唾液</a:t>
                      </a:r>
                    </a:p>
                  </a:txBody>
                  <a:tcPr/>
                </a:tc>
                <a:tc>
                  <a:txBody>
                    <a:bodyPr/>
                    <a:lstStyle/>
                    <a:p>
                      <a:r>
                        <a:rPr kumimoji="1" lang="ja-JP" altLang="en-US" sz="4000" dirty="0">
                          <a:solidFill>
                            <a:srgbClr val="FFFF00"/>
                          </a:solidFill>
                        </a:rPr>
                        <a:t>デンプン</a:t>
                      </a:r>
                      <a:r>
                        <a:rPr kumimoji="1" lang="ja-JP" altLang="en-US" sz="4000" dirty="0"/>
                        <a:t>のり＋水</a:t>
                      </a:r>
                    </a:p>
                  </a:txBody>
                  <a:tcPr/>
                </a:tc>
                <a:extLst>
                  <a:ext uri="{0D108BD9-81ED-4DB2-BD59-A6C34878D82A}">
                    <a16:rowId xmlns:a16="http://schemas.microsoft.com/office/drawing/2014/main" val="3578059300"/>
                  </a:ext>
                </a:extLst>
              </a:tr>
              <a:tr h="1553208">
                <a:tc>
                  <a:txBody>
                    <a:bodyPr/>
                    <a:lstStyle/>
                    <a:p>
                      <a:pPr algn="ctr"/>
                      <a:endParaRPr kumimoji="1" lang="en-US" altLang="ja-JP" sz="4000" dirty="0"/>
                    </a:p>
                    <a:p>
                      <a:pPr algn="ctr"/>
                      <a:endParaRPr kumimoji="1" lang="ja-JP" altLang="en-US" sz="4000" dirty="0"/>
                    </a:p>
                  </a:txBody>
                  <a:tcPr/>
                </a:tc>
                <a:tc>
                  <a:txBody>
                    <a:bodyPr/>
                    <a:lstStyle/>
                    <a:p>
                      <a:pPr algn="ctr"/>
                      <a:endParaRPr kumimoji="1" lang="ja-JP" altLang="en-US" sz="4000" dirty="0"/>
                    </a:p>
                  </a:txBody>
                  <a:tcPr/>
                </a:tc>
                <a:tc>
                  <a:txBody>
                    <a:bodyPr/>
                    <a:lstStyle/>
                    <a:p>
                      <a:pPr algn="ctr"/>
                      <a:endParaRPr kumimoji="1" lang="ja-JP" altLang="en-US" sz="4000" dirty="0"/>
                    </a:p>
                  </a:txBody>
                  <a:tcPr/>
                </a:tc>
                <a:extLst>
                  <a:ext uri="{0D108BD9-81ED-4DB2-BD59-A6C34878D82A}">
                    <a16:rowId xmlns:a16="http://schemas.microsoft.com/office/drawing/2014/main" val="416227403"/>
                  </a:ext>
                </a:extLst>
              </a:tr>
              <a:tr h="1553208">
                <a:tc>
                  <a:txBody>
                    <a:bodyPr/>
                    <a:lstStyle/>
                    <a:p>
                      <a:pPr algn="ctr"/>
                      <a:endParaRPr kumimoji="1" lang="ja-JP" altLang="en-US" sz="3600" dirty="0"/>
                    </a:p>
                  </a:txBody>
                  <a:tcPr/>
                </a:tc>
                <a:tc>
                  <a:txBody>
                    <a:bodyPr/>
                    <a:lstStyle/>
                    <a:p>
                      <a:pPr algn="ctr"/>
                      <a:endParaRPr kumimoji="1" lang="ja-JP" altLang="en-US" sz="4000" dirty="0"/>
                    </a:p>
                  </a:txBody>
                  <a:tcPr/>
                </a:tc>
                <a:tc>
                  <a:txBody>
                    <a:bodyPr/>
                    <a:lstStyle/>
                    <a:p>
                      <a:pPr algn="ctr"/>
                      <a:endParaRPr kumimoji="1" lang="ja-JP" altLang="en-US" sz="4000" dirty="0"/>
                    </a:p>
                  </a:txBody>
                  <a:tcPr/>
                </a:tc>
                <a:extLst>
                  <a:ext uri="{0D108BD9-81ED-4DB2-BD59-A6C34878D82A}">
                    <a16:rowId xmlns:a16="http://schemas.microsoft.com/office/drawing/2014/main" val="1480165940"/>
                  </a:ext>
                </a:extLst>
              </a:tr>
            </a:tbl>
          </a:graphicData>
        </a:graphic>
      </p:graphicFrame>
      <p:sp>
        <p:nvSpPr>
          <p:cNvPr id="5" name="正方形/長方形 4">
            <a:extLst>
              <a:ext uri="{FF2B5EF4-FFF2-40B4-BE49-F238E27FC236}">
                <a16:creationId xmlns:a16="http://schemas.microsoft.com/office/drawing/2014/main" id="{CA9DCCD3-5F84-47BF-A0C3-BCBB75CCF2C5}"/>
              </a:ext>
            </a:extLst>
          </p:cNvPr>
          <p:cNvSpPr/>
          <p:nvPr/>
        </p:nvSpPr>
        <p:spPr>
          <a:xfrm>
            <a:off x="3860800" y="3321756"/>
            <a:ext cx="371404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a:solidFill>
                  <a:schemeClr val="tx1"/>
                </a:solidFill>
              </a:rPr>
              <a:t>デンプン</a:t>
            </a:r>
            <a:r>
              <a:rPr kumimoji="1" lang="ja-JP" altLang="en-US" sz="3000" dirty="0" smtClean="0">
                <a:solidFill>
                  <a:schemeClr val="tx1"/>
                </a:solidFill>
              </a:rPr>
              <a:t>が残っていないため</a:t>
            </a:r>
            <a:r>
              <a:rPr kumimoji="1" lang="ja-JP" altLang="en-US" sz="3000" dirty="0">
                <a:solidFill>
                  <a:schemeClr val="tx1"/>
                </a:solidFill>
              </a:rPr>
              <a:t>反応なし</a:t>
            </a:r>
          </a:p>
        </p:txBody>
      </p:sp>
      <p:sp>
        <p:nvSpPr>
          <p:cNvPr id="6" name="正方形/長方形 5">
            <a:extLst>
              <a:ext uri="{FF2B5EF4-FFF2-40B4-BE49-F238E27FC236}">
                <a16:creationId xmlns:a16="http://schemas.microsoft.com/office/drawing/2014/main" id="{8FDB00A5-B41D-49CC-8BC9-1AA71230CF86}"/>
              </a:ext>
            </a:extLst>
          </p:cNvPr>
          <p:cNvSpPr/>
          <p:nvPr/>
        </p:nvSpPr>
        <p:spPr>
          <a:xfrm>
            <a:off x="7665156" y="3321756"/>
            <a:ext cx="390114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rPr>
              <a:t>デンプンがそのまま残っている</a:t>
            </a:r>
            <a:endParaRPr kumimoji="1" lang="ja-JP" altLang="en-US" sz="3200" dirty="0">
              <a:solidFill>
                <a:schemeClr val="tx1"/>
              </a:solidFill>
            </a:endParaRPr>
          </a:p>
        </p:txBody>
      </p:sp>
      <p:sp>
        <p:nvSpPr>
          <p:cNvPr id="7" name="正方形/長方形 6">
            <a:extLst>
              <a:ext uri="{FF2B5EF4-FFF2-40B4-BE49-F238E27FC236}">
                <a16:creationId xmlns:a16="http://schemas.microsoft.com/office/drawing/2014/main" id="{52C87731-7457-4922-8A40-9FA6417EE53D}"/>
              </a:ext>
            </a:extLst>
          </p:cNvPr>
          <p:cNvSpPr/>
          <p:nvPr/>
        </p:nvSpPr>
        <p:spPr>
          <a:xfrm>
            <a:off x="4194628" y="4781703"/>
            <a:ext cx="3298564" cy="1126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dirty="0">
                <a:solidFill>
                  <a:schemeClr val="tx1"/>
                </a:solidFill>
              </a:rPr>
              <a:t>加熱すると糖に反応</a:t>
            </a:r>
            <a:endParaRPr kumimoji="1" lang="ja-JP" altLang="en-US" sz="4000" dirty="0">
              <a:solidFill>
                <a:schemeClr val="tx1"/>
              </a:solidFill>
            </a:endParaRPr>
          </a:p>
        </p:txBody>
      </p:sp>
      <p:sp>
        <p:nvSpPr>
          <p:cNvPr id="8" name="正方形/長方形 7">
            <a:extLst>
              <a:ext uri="{FF2B5EF4-FFF2-40B4-BE49-F238E27FC236}">
                <a16:creationId xmlns:a16="http://schemas.microsoft.com/office/drawing/2014/main" id="{7695150D-7430-4AEE-AF97-F50D8F11D1FA}"/>
              </a:ext>
            </a:extLst>
          </p:cNvPr>
          <p:cNvSpPr/>
          <p:nvPr/>
        </p:nvSpPr>
        <p:spPr>
          <a:xfrm>
            <a:off x="7845778" y="4887838"/>
            <a:ext cx="350802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糖がないため反応なし</a:t>
            </a:r>
          </a:p>
        </p:txBody>
      </p:sp>
      <p:sp>
        <p:nvSpPr>
          <p:cNvPr id="9" name="正方形/長方形 8">
            <a:extLst>
              <a:ext uri="{FF2B5EF4-FFF2-40B4-BE49-F238E27FC236}">
                <a16:creationId xmlns:a16="http://schemas.microsoft.com/office/drawing/2014/main" id="{CDCA6BB1-6C07-4E28-A4C4-0E18C138DE4D}"/>
              </a:ext>
            </a:extLst>
          </p:cNvPr>
          <p:cNvSpPr/>
          <p:nvPr/>
        </p:nvSpPr>
        <p:spPr>
          <a:xfrm>
            <a:off x="725311" y="3321756"/>
            <a:ext cx="2946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ヨウ素溶液</a:t>
            </a:r>
          </a:p>
        </p:txBody>
      </p:sp>
      <p:sp>
        <p:nvSpPr>
          <p:cNvPr id="10" name="正方形/長方形 9">
            <a:extLst>
              <a:ext uri="{FF2B5EF4-FFF2-40B4-BE49-F238E27FC236}">
                <a16:creationId xmlns:a16="http://schemas.microsoft.com/office/drawing/2014/main" id="{0C78C728-61E6-476E-8C2B-CB9944BD9E94}"/>
              </a:ext>
            </a:extLst>
          </p:cNvPr>
          <p:cNvSpPr/>
          <p:nvPr/>
        </p:nvSpPr>
        <p:spPr>
          <a:xfrm>
            <a:off x="725311" y="4887838"/>
            <a:ext cx="2946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ベネジクト溶液</a:t>
            </a:r>
          </a:p>
        </p:txBody>
      </p:sp>
      <p:sp>
        <p:nvSpPr>
          <p:cNvPr id="12" name="タイトル 1">
            <a:extLst>
              <a:ext uri="{FF2B5EF4-FFF2-40B4-BE49-F238E27FC236}">
                <a16:creationId xmlns:a16="http://schemas.microsoft.com/office/drawing/2014/main" id="{0EC594D8-3625-4076-B339-49E25F05DFBC}"/>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口での消化</a:t>
            </a:r>
            <a:r>
              <a:rPr lang="en-US" altLang="ja-JP" dirty="0"/>
              <a:t/>
            </a:r>
            <a:br>
              <a:rPr lang="en-US" altLang="ja-JP" dirty="0"/>
            </a:br>
            <a:r>
              <a:rPr lang="ja-JP" altLang="en-US" dirty="0"/>
              <a:t>　（唾液に含まれるアミラーゼのはたらき）</a:t>
            </a:r>
          </a:p>
        </p:txBody>
      </p:sp>
    </p:spTree>
    <p:extLst>
      <p:ext uri="{BB962C8B-B14F-4D97-AF65-F5344CB8AC3E}">
        <p14:creationId xmlns:p14="http://schemas.microsoft.com/office/powerpoint/2010/main" val="789372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7260</TotalTime>
  <Words>487</Words>
  <Application>Microsoft Office PowerPoint</Application>
  <PresentationFormat>ワイド画面</PresentationFormat>
  <Paragraphs>162</Paragraphs>
  <Slides>15</Slides>
  <Notes>7</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15</vt:i4>
      </vt:variant>
    </vt:vector>
  </HeadingPairs>
  <TitlesOfParts>
    <vt:vector size="19" baseType="lpstr">
      <vt:lpstr>游ゴシック</vt:lpstr>
      <vt:lpstr>游ゴシック Light</vt:lpstr>
      <vt:lpstr>Arial</vt:lpstr>
      <vt:lpstr>Office テーマ</vt:lpstr>
      <vt:lpstr>栄養分をとり入れる</vt:lpstr>
      <vt:lpstr>栄養分はどこから？</vt:lpstr>
      <vt:lpstr>動物の栄養分をとり入れるしくみ</vt:lpstr>
      <vt:lpstr>動物の栄養分をとり入れるしくみ</vt:lpstr>
      <vt:lpstr> </vt:lpstr>
      <vt:lpstr>三大栄養素の消化</vt:lpstr>
      <vt:lpstr>デンプンの分解</vt:lpstr>
      <vt:lpstr>口での消化 　（唾液に含まれるアミラーゼのはたらき）</vt:lpstr>
      <vt:lpstr>PowerPoint プレゼンテーション</vt:lpstr>
      <vt:lpstr>デンプンと糖の分子の大きさを比べるために</vt:lpstr>
      <vt:lpstr>セロハンの構造</vt:lpstr>
      <vt:lpstr>PowerPoint プレゼンテーション</vt:lpstr>
      <vt:lpstr>PowerPoint プレゼンテーション</vt:lpstr>
      <vt:lpstr>タンパク質の分解</vt:lpstr>
      <vt:lpstr>脂肪の分解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新興出版社啓林館</dc:creator>
  <dcterms:created xsi:type="dcterms:W3CDTF">2018-05-07T08:51:13Z</dcterms:created>
  <dcterms:modified xsi:type="dcterms:W3CDTF">2020-04-08T00:40:37Z</dcterms:modified>
</cp:coreProperties>
</file>